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362" r:id="rId3"/>
    <p:sldId id="363" r:id="rId4"/>
    <p:sldId id="376" r:id="rId5"/>
    <p:sldId id="452" r:id="rId6"/>
    <p:sldId id="451" r:id="rId7"/>
    <p:sldId id="453" r:id="rId8"/>
    <p:sldId id="281" r:id="rId9"/>
    <p:sldId id="445" r:id="rId10"/>
    <p:sldId id="454" r:id="rId11"/>
    <p:sldId id="456" r:id="rId12"/>
    <p:sldId id="455" r:id="rId13"/>
    <p:sldId id="43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66" autoAdjust="0"/>
    <p:restoredTop sz="94660"/>
  </p:normalViewPr>
  <p:slideViewPr>
    <p:cSldViewPr snapToGrid="0">
      <p:cViewPr varScale="1">
        <p:scale>
          <a:sx n="85" d="100"/>
          <a:sy n="85" d="100"/>
        </p:scale>
        <p:origin x="48" y="2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B99DFA-3801-4D56-9803-A9523C99D943}" type="datetimeFigureOut">
              <a:rPr lang="en-AU" smtClean="0"/>
              <a:t>28/06/2022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5E0CC0-B4EF-4560-A419-C57D05A87F0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18875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5" name="Google Shape;845;g82d585c41e_0_3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6" name="Google Shape;846;g82d585c41e_0_3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04801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5" name="Google Shape;845;g82d585c41e_0_3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6" name="Google Shape;846;g82d585c41e_0_3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77558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28/06/2022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90952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28/06/2022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5820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28/06/2022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63983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600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1"/>
          </p:nvPr>
        </p:nvSpPr>
        <p:spPr>
          <a:xfrm>
            <a:off x="415600" y="1954405"/>
            <a:ext cx="3744000" cy="413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95285" lvl="0" indent="-3301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300"/>
            </a:lvl1pPr>
            <a:lvl2pPr marL="990570" lvl="1" indent="-330190">
              <a:spcBef>
                <a:spcPts val="1733"/>
              </a:spcBef>
              <a:spcAft>
                <a:spcPts val="0"/>
              </a:spcAft>
              <a:buSzPts val="1200"/>
              <a:buChar char="○"/>
              <a:defRPr sz="1300"/>
            </a:lvl2pPr>
            <a:lvl3pPr marL="1485854" lvl="2" indent="-330190">
              <a:spcBef>
                <a:spcPts val="1733"/>
              </a:spcBef>
              <a:spcAft>
                <a:spcPts val="0"/>
              </a:spcAft>
              <a:buSzPts val="1200"/>
              <a:buChar char="■"/>
              <a:defRPr sz="1300"/>
            </a:lvl3pPr>
            <a:lvl4pPr marL="1981139" lvl="3" indent="-330190">
              <a:spcBef>
                <a:spcPts val="1733"/>
              </a:spcBef>
              <a:spcAft>
                <a:spcPts val="0"/>
              </a:spcAft>
              <a:buSzPts val="1200"/>
              <a:buChar char="●"/>
              <a:defRPr sz="1300"/>
            </a:lvl4pPr>
            <a:lvl5pPr marL="2476424" lvl="4" indent="-330190">
              <a:spcBef>
                <a:spcPts val="1733"/>
              </a:spcBef>
              <a:spcAft>
                <a:spcPts val="0"/>
              </a:spcAft>
              <a:buSzPts val="1200"/>
              <a:buChar char="○"/>
              <a:defRPr sz="1300"/>
            </a:lvl5pPr>
            <a:lvl6pPr marL="2971709" lvl="5" indent="-330190">
              <a:spcBef>
                <a:spcPts val="1733"/>
              </a:spcBef>
              <a:spcAft>
                <a:spcPts val="0"/>
              </a:spcAft>
              <a:buSzPts val="1200"/>
              <a:buChar char="■"/>
              <a:defRPr sz="1300"/>
            </a:lvl6pPr>
            <a:lvl7pPr marL="3466993" lvl="6" indent="-330190">
              <a:spcBef>
                <a:spcPts val="1733"/>
              </a:spcBef>
              <a:spcAft>
                <a:spcPts val="0"/>
              </a:spcAft>
              <a:buSzPts val="1200"/>
              <a:buChar char="●"/>
              <a:defRPr sz="1300"/>
            </a:lvl7pPr>
            <a:lvl8pPr marL="3962278" lvl="7" indent="-330190">
              <a:spcBef>
                <a:spcPts val="1733"/>
              </a:spcBef>
              <a:spcAft>
                <a:spcPts val="0"/>
              </a:spcAft>
              <a:buSzPts val="1200"/>
              <a:buChar char="○"/>
              <a:defRPr sz="1300"/>
            </a:lvl8pPr>
            <a:lvl9pPr marL="4457563" lvl="8" indent="-330190">
              <a:spcBef>
                <a:spcPts val="1733"/>
              </a:spcBef>
              <a:spcAft>
                <a:spcPts val="1733"/>
              </a:spcAft>
              <a:buSzPts val="1200"/>
              <a:buChar char="■"/>
              <a:defRPr sz="1300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11280575" y="6201587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270017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28/06/2022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89089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28/06/2022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7788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28/06/2022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2423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28/06/2022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9367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28/06/2022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9229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28/06/2022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3773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28/06/2022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2722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28/06/2022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7926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BCB17-BF99-45B6-A39E-19EA12C01EB9}" type="datetimeFigureOut">
              <a:rPr lang="en-AU" smtClean="0"/>
              <a:t>28/06/2022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50965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7" Type="http://schemas.openxmlformats.org/officeDocument/2006/relationships/image" Target="../media/image70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9.png"/><Relationship Id="rId5" Type="http://schemas.openxmlformats.org/officeDocument/2006/relationships/image" Target="../media/image68.png"/><Relationship Id="rId4" Type="http://schemas.openxmlformats.org/officeDocument/2006/relationships/image" Target="../media/image6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7" Type="http://schemas.openxmlformats.org/officeDocument/2006/relationships/image" Target="../media/image76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5.png"/><Relationship Id="rId5" Type="http://schemas.openxmlformats.org/officeDocument/2006/relationships/image" Target="../media/image74.png"/><Relationship Id="rId4" Type="http://schemas.openxmlformats.org/officeDocument/2006/relationships/image" Target="../media/image7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3" Type="http://schemas.openxmlformats.org/officeDocument/2006/relationships/image" Target="../media/image78.png"/><Relationship Id="rId7" Type="http://schemas.openxmlformats.org/officeDocument/2006/relationships/image" Target="../media/image82.png"/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1.png"/><Relationship Id="rId5" Type="http://schemas.openxmlformats.org/officeDocument/2006/relationships/image" Target="../media/image80.png"/><Relationship Id="rId4" Type="http://schemas.openxmlformats.org/officeDocument/2006/relationships/image" Target="../media/image79.png"/><Relationship Id="rId9" Type="http://schemas.openxmlformats.org/officeDocument/2006/relationships/image" Target="../media/image8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50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12" Type="http://schemas.openxmlformats.org/officeDocument/2006/relationships/image" Target="../media/image4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11" Type="http://schemas.openxmlformats.org/officeDocument/2006/relationships/image" Target="../media/image48.png"/><Relationship Id="rId5" Type="http://schemas.openxmlformats.org/officeDocument/2006/relationships/image" Target="../media/image41.png"/><Relationship Id="rId10" Type="http://schemas.openxmlformats.org/officeDocument/2006/relationships/image" Target="../media/image47.png"/><Relationship Id="rId4" Type="http://schemas.openxmlformats.org/officeDocument/2006/relationships/image" Target="../media/image40.png"/><Relationship Id="rId9" Type="http://schemas.openxmlformats.org/officeDocument/2006/relationships/image" Target="../media/image46.png"/><Relationship Id="rId14" Type="http://schemas.openxmlformats.org/officeDocument/2006/relationships/image" Target="../media/image5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53.png"/><Relationship Id="rId7" Type="http://schemas.openxmlformats.org/officeDocument/2006/relationships/image" Target="../media/image57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7" Type="http://schemas.openxmlformats.org/officeDocument/2006/relationships/image" Target="../media/image64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png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83126-2673-4BB3-82D9-C0E06B6BD6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b="1" dirty="0"/>
              <a:t>Trigonometrical Identities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EC27EF-A28E-4528-B10F-73C539F254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Angle Sum and Angle Difference Identities</a:t>
            </a:r>
          </a:p>
        </p:txBody>
      </p:sp>
    </p:spTree>
    <p:extLst>
      <p:ext uri="{BB962C8B-B14F-4D97-AF65-F5344CB8AC3E}">
        <p14:creationId xmlns:p14="http://schemas.microsoft.com/office/powerpoint/2010/main" val="4069388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9E208A8-F3B5-438E-82E4-AA5407C3C503}"/>
              </a:ext>
            </a:extLst>
          </p:cNvPr>
          <p:cNvSpPr txBox="1"/>
          <p:nvPr/>
        </p:nvSpPr>
        <p:spPr>
          <a:xfrm>
            <a:off x="0" y="-6605"/>
            <a:ext cx="2989977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Sadler Ex 9B Q5</a:t>
            </a:r>
            <a:endParaRPr lang="en-A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-1" y="734527"/>
                <a:ext cx="9547857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/>
                  <a:t>Prove: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2</m:t>
                    </m:r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func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734527"/>
                <a:ext cx="9547857" cy="511370"/>
              </a:xfrm>
              <a:prstGeom prst="rect">
                <a:avLst/>
              </a:prstGeom>
              <a:blipFill>
                <a:blip r:embed="rId2"/>
                <a:stretch>
                  <a:fillRect l="-958" t="-16667" b="-95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BD39AF86-31DC-734C-5DBD-7934E24DD292}"/>
              </a:ext>
            </a:extLst>
          </p:cNvPr>
          <p:cNvSpPr txBox="1">
            <a:spLocks/>
          </p:cNvSpPr>
          <p:nvPr/>
        </p:nvSpPr>
        <p:spPr>
          <a:xfrm>
            <a:off x="0" y="1190956"/>
            <a:ext cx="2053193" cy="5113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AU" sz="2400" b="1" dirty="0"/>
              <a:t>Proof: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ontent Placeholder 2">
                <a:extLst>
                  <a:ext uri="{FF2B5EF4-FFF2-40B4-BE49-F238E27FC236}">
                    <a16:creationId xmlns:a16="http://schemas.microsoft.com/office/drawing/2014/main" id="{E4AFFCCF-0A88-512E-F184-9D96C86FE6D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61563" y="1620723"/>
                <a:ext cx="6345986" cy="48245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000" b="0" dirty="0"/>
                  <a:t>LHS =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AU" sz="20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AU" sz="20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AU" sz="2000" i="1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AU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20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AU" sz="20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AU" sz="2000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e>
                    </m:func>
                  </m:oMath>
                </a14:m>
                <a:endParaRPr lang="en-AU" sz="2000" dirty="0"/>
              </a:p>
            </p:txBody>
          </p:sp>
        </mc:Choice>
        <mc:Fallback xmlns="">
          <p:sp>
            <p:nvSpPr>
              <p:cNvPr id="27" name="Content Placeholder 2">
                <a:extLst>
                  <a:ext uri="{FF2B5EF4-FFF2-40B4-BE49-F238E27FC236}">
                    <a16:creationId xmlns:a16="http://schemas.microsoft.com/office/drawing/2014/main" id="{E4AFFCCF-0A88-512E-F184-9D96C86FE6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563" y="1620723"/>
                <a:ext cx="6345986" cy="482458"/>
              </a:xfrm>
              <a:prstGeom prst="rect">
                <a:avLst/>
              </a:prstGeom>
              <a:blipFill>
                <a:blip r:embed="rId3"/>
                <a:stretch>
                  <a:fillRect l="-1057" t="-139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3D882F55-5D70-CE68-24EF-A966ECA965D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3374" y="2103181"/>
                <a:ext cx="7518514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)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)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func>
                        </m:e>
                      </m:d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)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3D882F55-5D70-CE68-24EF-A966ECA965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374" y="2103181"/>
                <a:ext cx="7518514" cy="511370"/>
              </a:xfrm>
              <a:prstGeom prst="rect">
                <a:avLst/>
              </a:prstGeom>
              <a:blipFill>
                <a:blip r:embed="rId4"/>
                <a:stretch>
                  <a:fillRect r="-8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D5AB0191-9840-F2BA-5024-15F31957AD3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0371" y="2704780"/>
                <a:ext cx="7518514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0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)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)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)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)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D5AB0191-9840-F2BA-5024-15F31957AD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371" y="2704780"/>
                <a:ext cx="7518514" cy="5113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168F9C67-C548-78CF-0780-A151E392ED9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368" y="3277845"/>
                <a:ext cx="2594979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)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168F9C67-C548-78CF-0780-A151E392ED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68" y="3277845"/>
                <a:ext cx="2594979" cy="5113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EE1E62E5-968C-B0EF-AB53-57B55BF24F9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96033" y="3817749"/>
                <a:ext cx="3086520" cy="4677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𝑅𝐻𝑆</m:t>
                    </m:r>
                  </m:oMath>
                </a14:m>
                <a:r>
                  <a:rPr lang="en-AU" sz="2000" dirty="0"/>
                  <a:t> (Proved)</a:t>
                </a:r>
              </a:p>
            </p:txBody>
          </p:sp>
        </mc:Choice>
        <mc:Fallback xmlns=""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EE1E62E5-968C-B0EF-AB53-57B55BF24F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033" y="3817749"/>
                <a:ext cx="3086520" cy="467770"/>
              </a:xfrm>
              <a:prstGeom prst="rect">
                <a:avLst/>
              </a:prstGeom>
              <a:blipFill>
                <a:blip r:embed="rId7"/>
                <a:stretch>
                  <a:fillRect t="-12987" b="-129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8008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7" grpId="0"/>
      <p:bldP spid="20" grpId="0"/>
      <p:bldP spid="15" grpId="0"/>
      <p:bldP spid="17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9E208A8-F3B5-438E-82E4-AA5407C3C503}"/>
              </a:ext>
            </a:extLst>
          </p:cNvPr>
          <p:cNvSpPr txBox="1"/>
          <p:nvPr/>
        </p:nvSpPr>
        <p:spPr>
          <a:xfrm>
            <a:off x="0" y="-6605"/>
            <a:ext cx="2989977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Sadler Ex 9B Q7</a:t>
            </a:r>
            <a:endParaRPr lang="en-A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-1" y="734527"/>
                <a:ext cx="9547857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/>
                  <a:t>Prove: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2</m:t>
                    </m:r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)=</m:t>
                    </m:r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734527"/>
                <a:ext cx="9547857" cy="511370"/>
              </a:xfrm>
              <a:prstGeom prst="rect">
                <a:avLst/>
              </a:prstGeom>
              <a:blipFill>
                <a:blip r:embed="rId2"/>
                <a:stretch>
                  <a:fillRect l="-958" t="-7143" b="-1904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BD39AF86-31DC-734C-5DBD-7934E24DD292}"/>
              </a:ext>
            </a:extLst>
          </p:cNvPr>
          <p:cNvSpPr txBox="1">
            <a:spLocks/>
          </p:cNvSpPr>
          <p:nvPr/>
        </p:nvSpPr>
        <p:spPr>
          <a:xfrm>
            <a:off x="0" y="1190956"/>
            <a:ext cx="2053193" cy="5113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AU" sz="2400" b="1" dirty="0"/>
              <a:t>Proof: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ontent Placeholder 2">
                <a:extLst>
                  <a:ext uri="{FF2B5EF4-FFF2-40B4-BE49-F238E27FC236}">
                    <a16:creationId xmlns:a16="http://schemas.microsoft.com/office/drawing/2014/main" id="{E4AFFCCF-0A88-512E-F184-9D96C86FE6D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61563" y="1620723"/>
                <a:ext cx="6345986" cy="48245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000" b="0" dirty="0"/>
                  <a:t>LHS = </a:t>
                </a:r>
                <a14:m>
                  <m:oMath xmlns:m="http://schemas.openxmlformats.org/officeDocument/2006/math">
                    <m:r>
                      <a:rPr lang="en-AU" sz="2000" i="1">
                        <a:latin typeface="Cambria Math" panose="02040503050406030204" pitchFamily="18" charset="0"/>
                      </a:rPr>
                      <m:t>2</m:t>
                    </m:r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AU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 sz="20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AU" sz="2000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e>
                    </m:func>
                    <m:r>
                      <a:rPr lang="en-AU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AU" sz="2000" dirty="0"/>
              </a:p>
            </p:txBody>
          </p:sp>
        </mc:Choice>
        <mc:Fallback xmlns="">
          <p:sp>
            <p:nvSpPr>
              <p:cNvPr id="27" name="Content Placeholder 2">
                <a:extLst>
                  <a:ext uri="{FF2B5EF4-FFF2-40B4-BE49-F238E27FC236}">
                    <a16:creationId xmlns:a16="http://schemas.microsoft.com/office/drawing/2014/main" id="{E4AFFCCF-0A88-512E-F184-9D96C86FE6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563" y="1620723"/>
                <a:ext cx="6345986" cy="482458"/>
              </a:xfrm>
              <a:prstGeom prst="rect">
                <a:avLst/>
              </a:prstGeom>
              <a:blipFill>
                <a:blip r:embed="rId3"/>
                <a:stretch>
                  <a:fillRect l="-1057" t="-6329" b="-632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3D882F55-5D70-CE68-24EF-A966ECA965D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61563" y="2130959"/>
                <a:ext cx="4074261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e>
                      </m:d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3D882F55-5D70-CE68-24EF-A966ECA965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563" y="2130959"/>
                <a:ext cx="4074261" cy="511370"/>
              </a:xfrm>
              <a:prstGeom prst="rect">
                <a:avLst/>
              </a:prstGeom>
              <a:blipFill>
                <a:blip r:embed="rId4"/>
                <a:stretch>
                  <a:fillRect b="-60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3938E2E3-6428-F3AD-1E26-2881A78EC9C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47920" y="2720697"/>
                <a:ext cx="3086519" cy="82437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775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d>
                            <m:d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d>
                            <m:d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d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3938E2E3-6428-F3AD-1E26-2881A78EC9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920" y="2720697"/>
                <a:ext cx="3086519" cy="8243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E441D186-DB69-AB47-CC12-B4EB6B609C1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93478" y="3545072"/>
                <a:ext cx="2617810" cy="74600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E441D186-DB69-AB47-CC12-B4EB6B609C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478" y="3545072"/>
                <a:ext cx="2617810" cy="74600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2B34D380-ECC0-BFCD-AC14-65F66601C30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09933" y="4215672"/>
                <a:ext cx="3086520" cy="4677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𝑅𝐻𝑆</m:t>
                    </m:r>
                  </m:oMath>
                </a14:m>
                <a:r>
                  <a:rPr lang="en-AU" sz="2000" dirty="0"/>
                  <a:t> (Proved)</a:t>
                </a:r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2B34D380-ECC0-BFCD-AC14-65F66601C3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933" y="4215672"/>
                <a:ext cx="3086520" cy="467770"/>
              </a:xfrm>
              <a:prstGeom prst="rect">
                <a:avLst/>
              </a:prstGeom>
              <a:blipFill>
                <a:blip r:embed="rId7"/>
                <a:stretch>
                  <a:fillRect t="-14474" b="-263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8982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7" grpId="0"/>
      <p:bldP spid="20" grpId="0"/>
      <p:bldP spid="8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9E208A8-F3B5-438E-82E4-AA5407C3C503}"/>
              </a:ext>
            </a:extLst>
          </p:cNvPr>
          <p:cNvSpPr txBox="1"/>
          <p:nvPr/>
        </p:nvSpPr>
        <p:spPr>
          <a:xfrm>
            <a:off x="0" y="-6605"/>
            <a:ext cx="3178846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Sadler Ex 9B Q10</a:t>
            </a:r>
            <a:endParaRPr lang="en-A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-1" y="734527"/>
                <a:ext cx="9547857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/>
                  <a:t>Prove: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AU" sz="24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unc>
                          <m:func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AU" sz="24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e>
                    </m:d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+45°</m:t>
                        </m:r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)=1−2</m:t>
                    </m:r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sz="24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734527"/>
                <a:ext cx="9547857" cy="511370"/>
              </a:xfrm>
              <a:prstGeom prst="rect">
                <a:avLst/>
              </a:prstGeom>
              <a:blipFill>
                <a:blip r:embed="rId2"/>
                <a:stretch>
                  <a:fillRect l="-958" t="-10714" b="-1547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BD39AF86-31DC-734C-5DBD-7934E24DD292}"/>
              </a:ext>
            </a:extLst>
          </p:cNvPr>
          <p:cNvSpPr txBox="1">
            <a:spLocks/>
          </p:cNvSpPr>
          <p:nvPr/>
        </p:nvSpPr>
        <p:spPr>
          <a:xfrm>
            <a:off x="0" y="1190956"/>
            <a:ext cx="2053193" cy="5113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AU" sz="2400" b="1" dirty="0"/>
              <a:t>Proof: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ontent Placeholder 2">
                <a:extLst>
                  <a:ext uri="{FF2B5EF4-FFF2-40B4-BE49-F238E27FC236}">
                    <a16:creationId xmlns:a16="http://schemas.microsoft.com/office/drawing/2014/main" id="{E4AFFCCF-0A88-512E-F184-9D96C86FE6D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61563" y="1620723"/>
                <a:ext cx="6345986" cy="48245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000" b="0" dirty="0"/>
                  <a:t>LHS 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d>
                      <m:d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AU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AU" sz="200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AU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−</m:t>
                        </m:r>
                        <m:func>
                          <m:funcPr>
                            <m:ctrlPr>
                              <a:rPr lang="en-AU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AU" sz="20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AU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e>
                    </m:d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+45°</m:t>
                        </m:r>
                      </m:e>
                    </m:func>
                    <m:r>
                      <a:rPr lang="en-AU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AU" sz="2000" dirty="0"/>
              </a:p>
            </p:txBody>
          </p:sp>
        </mc:Choice>
        <mc:Fallback xmlns="">
          <p:sp>
            <p:nvSpPr>
              <p:cNvPr id="27" name="Content Placeholder 2">
                <a:extLst>
                  <a:ext uri="{FF2B5EF4-FFF2-40B4-BE49-F238E27FC236}">
                    <a16:creationId xmlns:a16="http://schemas.microsoft.com/office/drawing/2014/main" id="{E4AFFCCF-0A88-512E-F184-9D96C86FE6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563" y="1620723"/>
                <a:ext cx="6345986" cy="482458"/>
              </a:xfrm>
              <a:prstGeom prst="rect">
                <a:avLst/>
              </a:prstGeom>
              <a:blipFill>
                <a:blip r:embed="rId3"/>
                <a:stretch>
                  <a:fillRect l="-1057" t="-7595" b="-506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3D882F55-5D70-CE68-24EF-A966ECA965D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90188" y="2083857"/>
                <a:ext cx="6017361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d>
                        <m:d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(45)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(45)</m:t>
                          </m:r>
                        </m:e>
                      </m:func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3D882F55-5D70-CE68-24EF-A966ECA965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188" y="2083857"/>
                <a:ext cx="6017361" cy="5113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E368885C-30DD-B29A-E0A1-B7984C1EC84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82611" y="2587686"/>
                <a:ext cx="4646588" cy="94135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AU" sz="18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AU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AU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AU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AU" sz="1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AU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AU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AU" sz="1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18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AU" sz="1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AU" sz="1800" i="1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AU" sz="1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18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AU" sz="1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18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18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AU" sz="1800" dirty="0"/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E368885C-30DD-B29A-E0A1-B7984C1EC8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611" y="2587686"/>
                <a:ext cx="4646588" cy="9413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A94B0819-72BF-F0B5-052F-7D223B09E62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82611" y="3385926"/>
                <a:ext cx="2542124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00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A94B0819-72BF-F0B5-052F-7D223B09E6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611" y="3385926"/>
                <a:ext cx="2542124" cy="5113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3D588FD0-4586-CC72-AD36-03CC9AA5E3D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36722" y="3897296"/>
                <a:ext cx="2542124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=1−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3D588FD0-4586-CC72-AD36-03CC9AA5E3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722" y="3897296"/>
                <a:ext cx="2542124" cy="5113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710A3B82-21E9-93F3-006D-3D9AA671064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18361" y="4439851"/>
                <a:ext cx="2542124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=1−2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710A3B82-21E9-93F3-006D-3D9AA67106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361" y="4439851"/>
                <a:ext cx="2542124" cy="51137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E8E7BCA9-2AC0-2709-6CB0-55F9D03193B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72151" y="5026006"/>
                <a:ext cx="3086520" cy="4677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𝑅𝐻𝑆</m:t>
                    </m:r>
                  </m:oMath>
                </a14:m>
                <a:r>
                  <a:rPr lang="en-AU" sz="2000" dirty="0"/>
                  <a:t> (Proved)</a:t>
                </a:r>
              </a:p>
            </p:txBody>
          </p:sp>
        </mc:Choice>
        <mc:Fallback xmlns="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E8E7BCA9-2AC0-2709-6CB0-55F9D03193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151" y="5026006"/>
                <a:ext cx="3086520" cy="467770"/>
              </a:xfrm>
              <a:prstGeom prst="rect">
                <a:avLst/>
              </a:prstGeom>
              <a:blipFill>
                <a:blip r:embed="rId9"/>
                <a:stretch>
                  <a:fillRect t="-12987" b="-129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0252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7" grpId="0"/>
      <p:bldP spid="20" grpId="0"/>
      <p:bldP spid="9" grpId="0"/>
      <p:bldP spid="10" grpId="0"/>
      <p:bldP spid="12" grpId="0"/>
      <p:bldP spid="14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9E208A8-F3B5-438E-82E4-AA5407C3C503}"/>
              </a:ext>
            </a:extLst>
          </p:cNvPr>
          <p:cNvSpPr txBox="1"/>
          <p:nvPr/>
        </p:nvSpPr>
        <p:spPr>
          <a:xfrm>
            <a:off x="0" y="-6605"/>
            <a:ext cx="3961403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Independent Practice</a:t>
            </a:r>
            <a:endParaRPr lang="en-AU" sz="3200" b="1" dirty="0">
              <a:solidFill>
                <a:schemeClr val="tx1"/>
              </a:solidFill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B5F9BA6B-65E9-BE1C-88A0-A84C1894D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97" y="578170"/>
            <a:ext cx="8543925" cy="132556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+mn-lt"/>
              </a:rPr>
              <a:t>Sadler Ex 9B</a:t>
            </a:r>
          </a:p>
        </p:txBody>
      </p:sp>
    </p:spTree>
    <p:extLst>
      <p:ext uri="{BB962C8B-B14F-4D97-AF65-F5344CB8AC3E}">
        <p14:creationId xmlns:p14="http://schemas.microsoft.com/office/powerpoint/2010/main" val="285785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Google Shape;849;p105"/>
              <p:cNvSpPr txBox="1">
                <a:spLocks/>
              </p:cNvSpPr>
              <p:nvPr/>
            </p:nvSpPr>
            <p:spPr>
              <a:xfrm>
                <a:off x="208800" y="584775"/>
                <a:ext cx="10670399" cy="1349110"/>
              </a:xfrm>
              <a:prstGeom prst="rect">
                <a:avLst/>
              </a:prstGeom>
            </p:spPr>
            <p:txBody>
              <a:bodyPr spcFirstLastPara="1" vert="horz" wrap="square" lIns="99044" tIns="99044" rIns="99044" bIns="99044" rtlCol="0" anchor="t" anchorCtr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AU" sz="2400" dirty="0"/>
                  <a:t>The </a:t>
                </a:r>
                <a:r>
                  <a:rPr lang="en-AU" sz="2400" b="1" dirty="0">
                    <a:solidFill>
                      <a:srgbClr val="FF0000"/>
                    </a:solidFill>
                  </a:rPr>
                  <a:t>Addition Formula</a:t>
                </a:r>
                <a:r>
                  <a:rPr lang="en-AU" sz="2400" dirty="0"/>
                  <a:t>:</a:t>
                </a:r>
              </a:p>
              <a:p>
                <a:pPr marL="0" indent="0">
                  <a:lnSpc>
                    <a:spcPct val="150000"/>
                  </a:lnSpc>
                  <a:spcBef>
                    <a:spcPts val="1733"/>
                  </a:spcBef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AU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func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func>
                    </m:oMath>
                    <m:oMath xmlns:m="http://schemas.openxmlformats.org/officeDocument/2006/math"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AU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func>
                      <m:r>
                        <a:rPr lang="en-AU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func>
                    </m:oMath>
                    <m:oMath xmlns:m="http://schemas.openxmlformats.org/officeDocument/2006/math"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AU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func>
                      <m:r>
                        <a:rPr lang="en-AU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func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</m:oMath>
                    <m:oMath xmlns:m="http://schemas.openxmlformats.org/officeDocument/2006/math"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AU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func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)=</m:t>
                      </m:r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func>
                      <m:r>
                        <a:rPr lang="en-AU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func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</m:oMath>
                  </m:oMathPara>
                </a14:m>
                <a:endParaRPr lang="ar-AE" sz="2400" dirty="0"/>
              </a:p>
              <a:p>
                <a:pPr marL="0" indent="0">
                  <a:spcBef>
                    <a:spcPts val="1733"/>
                  </a:spcBef>
                  <a:spcAft>
                    <a:spcPts val="1733"/>
                  </a:spcAft>
                  <a:buFont typeface="Arial" panose="020B0604020202020204" pitchFamily="34" charset="0"/>
                  <a:buNone/>
                </a:pPr>
                <a:endParaRPr lang="ar-AE" sz="2400" dirty="0"/>
              </a:p>
            </p:txBody>
          </p:sp>
        </mc:Choice>
        <mc:Fallback xmlns="">
          <p:sp>
            <p:nvSpPr>
              <p:cNvPr id="8" name="Google Shape;849;p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800" y="584775"/>
                <a:ext cx="10670399" cy="1349110"/>
              </a:xfrm>
              <a:prstGeom prst="rect">
                <a:avLst/>
              </a:prstGeom>
              <a:blipFill rotWithShape="0">
                <a:blip r:embed="rId2"/>
                <a:stretch>
                  <a:fillRect l="-800" b="-9909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34276C1C-DF74-1B5A-00A7-EF356479E776}"/>
              </a:ext>
            </a:extLst>
          </p:cNvPr>
          <p:cNvSpPr txBox="1"/>
          <p:nvPr/>
        </p:nvSpPr>
        <p:spPr>
          <a:xfrm>
            <a:off x="0" y="-6605"/>
            <a:ext cx="4624506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The Pythagorean Identity</a:t>
            </a:r>
            <a:endParaRPr lang="en-AU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630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5646" t="5156" r="4367" b="6105"/>
          <a:stretch/>
        </p:blipFill>
        <p:spPr>
          <a:xfrm>
            <a:off x="8136848" y="0"/>
            <a:ext cx="4023093" cy="21261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D9AE419-A1FF-654F-840A-58CAD3652F5F}"/>
                  </a:ext>
                </a:extLst>
              </p:cNvPr>
              <p:cNvSpPr/>
              <p:nvPr/>
            </p:nvSpPr>
            <p:spPr>
              <a:xfrm>
                <a:off x="58578" y="664348"/>
                <a:ext cx="5970096" cy="461665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Prove: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AU" sz="24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  <m:func>
                      <m:func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  <m:func>
                      <m:func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func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D9AE419-A1FF-654F-840A-58CAD3652F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78" y="664348"/>
                <a:ext cx="5970096" cy="461665"/>
              </a:xfrm>
              <a:prstGeom prst="rect">
                <a:avLst/>
              </a:prstGeom>
              <a:blipFill>
                <a:blip r:embed="rId3"/>
                <a:stretch>
                  <a:fillRect l="-1529" t="-8974" b="-26923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ED9AE419-A1FF-654F-840A-58CAD3652F5F}"/>
                  </a:ext>
                </a:extLst>
              </p:cNvPr>
              <p:cNvSpPr/>
              <p:nvPr/>
            </p:nvSpPr>
            <p:spPr>
              <a:xfrm>
                <a:off x="59511" y="1113001"/>
                <a:ext cx="4821641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𝐵</m:t>
                    </m:r>
                    <m:sSup>
                      <m:sSup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p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unc>
                              <m:funcPr>
                                <m:ctrlPr>
                                  <a:rPr lang="en-AU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AU" sz="2000" b="0" i="0" smtClean="0"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en-AU" sz="2000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</m:func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unc>
                              <m:funcPr>
                                <m:ctrlPr>
                                  <a:rPr lang="en-AU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AU" sz="2000" b="0" i="0" smtClean="0"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en-AU" sz="2000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</m:func>
                          </m:e>
                        </m:d>
                      </m:e>
                      <m:sup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unc>
                              <m:funcPr>
                                <m:ctrlPr>
                                  <a:rPr lang="en-AU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AU" sz="2000" b="0" i="0" smtClean="0"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en-AU" sz="2000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</m:func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 −</m:t>
                            </m:r>
                            <m:func>
                              <m:funcPr>
                                <m:ctrlPr>
                                  <a:rPr lang="en-AU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AU" sz="2000" b="0" i="0" smtClean="0"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en-AU" sz="2000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</m:func>
                          </m:e>
                        </m:d>
                      </m:e>
                      <m:sup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/>
                  <a:t> </a:t>
                </a: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ED9AE419-A1FF-654F-840A-58CAD3652F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11" y="1113001"/>
                <a:ext cx="482164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D9AE419-A1FF-654F-840A-58CAD3652F5F}"/>
                  </a:ext>
                </a:extLst>
              </p:cNvPr>
              <p:cNvSpPr/>
              <p:nvPr/>
            </p:nvSpPr>
            <p:spPr>
              <a:xfrm>
                <a:off x="-99968" y="1522661"/>
                <a:ext cx="8484182" cy="400174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−2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−2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func>
                    </m:oMath>
                  </m:oMathPara>
                </a14:m>
                <a:br>
                  <a:rPr lang="en-AU" sz="2000" b="0" dirty="0"/>
                </a:br>
                <a:endParaRPr lang="en-US" sz="2000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D9AE419-A1FF-654F-840A-58CAD3652F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99968" y="1522661"/>
                <a:ext cx="8484182" cy="40017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ED9AE419-A1FF-654F-840A-58CAD3652F5F}"/>
                  </a:ext>
                </a:extLst>
              </p:cNvPr>
              <p:cNvSpPr/>
              <p:nvPr/>
            </p:nvSpPr>
            <p:spPr>
              <a:xfrm>
                <a:off x="-99968" y="1888483"/>
                <a:ext cx="8527463" cy="400174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0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−2</m:t>
                          </m:r>
                          <m:func>
                            <m:func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func>
                          <m:func>
                            <m:func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func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−2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func>
                    </m:oMath>
                  </m:oMathPara>
                </a14:m>
                <a:br>
                  <a:rPr lang="en-AU" sz="2000" b="0" dirty="0"/>
                </a:br>
                <a:endParaRPr lang="en-US" sz="2000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ED9AE419-A1FF-654F-840A-58CAD3652F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99968" y="1888483"/>
                <a:ext cx="8527463" cy="40017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ED9AE419-A1FF-654F-840A-58CAD3652F5F}"/>
                  </a:ext>
                </a:extLst>
              </p:cNvPr>
              <p:cNvSpPr/>
              <p:nvPr/>
            </p:nvSpPr>
            <p:spPr>
              <a:xfrm>
                <a:off x="197858" y="2388362"/>
                <a:ext cx="5044779" cy="400174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=1+1−</m:t>
                      </m:r>
                      <m:r>
                        <a:rPr lang="en-AU" sz="2000" i="1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−2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func>
                    </m:oMath>
                  </m:oMathPara>
                </a14:m>
                <a:br>
                  <a:rPr lang="en-AU" sz="2000" b="0" dirty="0"/>
                </a:br>
                <a:endParaRPr lang="en-US" sz="2000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ED9AE419-A1FF-654F-840A-58CAD3652F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858" y="2388362"/>
                <a:ext cx="5044779" cy="40017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ED9AE419-A1FF-654F-840A-58CAD3652F5F}"/>
                  </a:ext>
                </a:extLst>
              </p:cNvPr>
              <p:cNvSpPr/>
              <p:nvPr/>
            </p:nvSpPr>
            <p:spPr>
              <a:xfrm>
                <a:off x="248718" y="2738379"/>
                <a:ext cx="4530599" cy="400174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=2−</m:t>
                      </m:r>
                      <m:r>
                        <a:rPr lang="en-AU" sz="20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br>
                  <a:rPr lang="en-AU" sz="2000" b="0" dirty="0"/>
                </a:br>
                <a:endParaRPr lang="en-US" sz="2000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ED9AE419-A1FF-654F-840A-58CAD3652F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718" y="2738379"/>
                <a:ext cx="4530599" cy="400174"/>
              </a:xfrm>
              <a:prstGeom prst="rect">
                <a:avLst/>
              </a:prstGeom>
              <a:blipFill>
                <a:blip r:embed="rId8"/>
                <a:stretch>
                  <a:fillRect b="-1515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D9AE419-A1FF-654F-840A-58CAD3652F5F}"/>
                  </a:ext>
                </a:extLst>
              </p:cNvPr>
              <p:cNvSpPr/>
              <p:nvPr/>
            </p:nvSpPr>
            <p:spPr>
              <a:xfrm>
                <a:off x="58578" y="3211032"/>
                <a:ext cx="5068567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𝐵</m:t>
                    </m:r>
                    <m:sSup>
                      <m:sSup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p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𝑂</m:t>
                    </m:r>
                    <m:sSup>
                      <m:sSup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p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𝑂</m:t>
                    </m:r>
                    <m:sSup>
                      <m:sSup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−2</m:t>
                    </m:r>
                    <m:d>
                      <m:d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𝑂𝐵</m:t>
                        </m:r>
                      </m:e>
                    </m:d>
                    <m:d>
                      <m:d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𝑂𝐶</m:t>
                        </m:r>
                      </m:e>
                    </m:d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sz="2000" dirty="0"/>
                  <a:t> 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D9AE419-A1FF-654F-840A-58CAD3652F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78" y="3211032"/>
                <a:ext cx="5068567" cy="400110"/>
              </a:xfrm>
              <a:prstGeom prst="rect">
                <a:avLst/>
              </a:prstGeom>
              <a:blipFill>
                <a:blip r:embed="rId9"/>
                <a:stretch>
                  <a:fillRect b="-1538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ED9AE419-A1FF-654F-840A-58CAD3652F5F}"/>
                  </a:ext>
                </a:extLst>
              </p:cNvPr>
              <p:cNvSpPr/>
              <p:nvPr/>
            </p:nvSpPr>
            <p:spPr>
              <a:xfrm>
                <a:off x="5345066" y="3211032"/>
                <a:ext cx="6257503" cy="400110"/>
              </a:xfrm>
              <a:prstGeom prst="rect">
                <a:avLst/>
              </a:prstGeom>
              <a:ln w="28575">
                <a:solidFill>
                  <a:srgbClr val="FF0000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sz="2000" dirty="0"/>
                  <a:t>Using Cosine Rule,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𝑎𝑏</m:t>
                    </m:r>
                    <m:r>
                      <m:rPr>
                        <m:sty m:val="p"/>
                      </m:rPr>
                      <a:rPr lang="en-AU" sz="2000" b="0" i="0" smtClean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AU" sz="2000" b="0" i="0" smtClean="0">
                        <a:latin typeface="Cambria Math" panose="02040503050406030204" pitchFamily="18" charset="0"/>
                      </a:rPr>
                      <m:t> (</m:t>
                    </m:r>
                    <m:r>
                      <m:rPr>
                        <m:sty m:val="p"/>
                      </m:rPr>
                      <a:rPr lang="en-AU" sz="2000" b="0" i="0" smtClean="0">
                        <a:latin typeface="Cambria Math" panose="02040503050406030204" pitchFamily="18" charset="0"/>
                      </a:rPr>
                      <m:t>C</m:t>
                    </m:r>
                    <m:r>
                      <a:rPr lang="en-AU" sz="2000" b="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ED9AE419-A1FF-654F-840A-58CAD3652F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5066" y="3211032"/>
                <a:ext cx="6257503" cy="400110"/>
              </a:xfrm>
              <a:prstGeom prst="rect">
                <a:avLst/>
              </a:prstGeom>
              <a:blipFill>
                <a:blip r:embed="rId10"/>
                <a:stretch>
                  <a:fillRect l="-873" t="-5714" b="-21429"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ED9AE419-A1FF-654F-840A-58CAD3652F5F}"/>
                  </a:ext>
                </a:extLst>
              </p:cNvPr>
              <p:cNvSpPr/>
              <p:nvPr/>
            </p:nvSpPr>
            <p:spPr>
              <a:xfrm>
                <a:off x="633142" y="3596347"/>
                <a:ext cx="3719480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−2</m:t>
                    </m:r>
                    <m:d>
                      <m:d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d>
                      <m:d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sz="2000" dirty="0"/>
                  <a:t> </a:t>
                </a:r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ED9AE419-A1FF-654F-840A-58CAD3652F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142" y="3596347"/>
                <a:ext cx="3719480" cy="400110"/>
              </a:xfrm>
              <a:prstGeom prst="rect">
                <a:avLst/>
              </a:prstGeom>
              <a:blipFill>
                <a:blip r:embed="rId11"/>
                <a:stretch>
                  <a:fillRect b="-1363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ED9AE419-A1FF-654F-840A-58CAD3652F5F}"/>
                  </a:ext>
                </a:extLst>
              </p:cNvPr>
              <p:cNvSpPr/>
              <p:nvPr/>
            </p:nvSpPr>
            <p:spPr>
              <a:xfrm>
                <a:off x="656254" y="4046133"/>
                <a:ext cx="2320059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=2−2</m:t>
                    </m:r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sz="2000" dirty="0"/>
                  <a:t> </a:t>
                </a: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ED9AE419-A1FF-654F-840A-58CAD3652F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254" y="4046133"/>
                <a:ext cx="2320059" cy="400110"/>
              </a:xfrm>
              <a:prstGeom prst="rect">
                <a:avLst/>
              </a:prstGeom>
              <a:blipFill>
                <a:blip r:embed="rId12"/>
                <a:stretch>
                  <a:fillRect b="-1538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ED9AE419-A1FF-654F-840A-58CAD3652F5F}"/>
                  </a:ext>
                </a:extLst>
              </p:cNvPr>
              <p:cNvSpPr/>
              <p:nvPr/>
            </p:nvSpPr>
            <p:spPr>
              <a:xfrm>
                <a:off x="-100901" y="4413420"/>
                <a:ext cx="4212050" cy="400174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2−</m:t>
                      </m:r>
                      <m:r>
                        <a:rPr lang="en-AU" sz="20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br>
                  <a:rPr lang="en-AU" sz="2000" b="0" dirty="0"/>
                </a:br>
                <a:endParaRPr lang="en-US" sz="2000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ED9AE419-A1FF-654F-840A-58CAD3652F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0901" y="4413420"/>
                <a:ext cx="4212050" cy="400174"/>
              </a:xfrm>
              <a:prstGeom prst="rect">
                <a:avLst/>
              </a:prstGeom>
              <a:blipFill>
                <a:blip r:embed="rId13"/>
                <a:stretch>
                  <a:fillRect b="-1363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ED9AE419-A1FF-654F-840A-58CAD3652F5F}"/>
                  </a:ext>
                </a:extLst>
              </p:cNvPr>
              <p:cNvSpPr/>
              <p:nvPr/>
            </p:nvSpPr>
            <p:spPr>
              <a:xfrm>
                <a:off x="3619288" y="4444108"/>
                <a:ext cx="2320059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=2−2</m:t>
                    </m:r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sz="2000" dirty="0"/>
                  <a:t> </a:t>
                </a: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ED9AE419-A1FF-654F-840A-58CAD3652F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9288" y="4444108"/>
                <a:ext cx="2320059" cy="400110"/>
              </a:xfrm>
              <a:prstGeom prst="rect">
                <a:avLst/>
              </a:prstGeom>
              <a:blipFill>
                <a:blip r:embed="rId14"/>
                <a:stretch>
                  <a:fillRect b="-1515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ED9AE419-A1FF-654F-840A-58CAD3652F5F}"/>
                  </a:ext>
                </a:extLst>
              </p:cNvPr>
              <p:cNvSpPr/>
              <p:nvPr/>
            </p:nvSpPr>
            <p:spPr>
              <a:xfrm>
                <a:off x="2374866" y="4837584"/>
                <a:ext cx="4292009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d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unc>
                          <m:funcPr>
                            <m:ctrlP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AU" sz="20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func>
                        <m:func>
                          <m:funcPr>
                            <m:ctrlP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AU" sz="20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func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unc>
                          <m:funcPr>
                            <m:ctrlP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AU" sz="20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func>
                        <m:func>
                          <m:funcPr>
                            <m:ctrlP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AU" sz="20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func>
                      </m:e>
                    </m:func>
                  </m:oMath>
                </a14:m>
                <a:r>
                  <a:rPr lang="en-US" sz="2000" dirty="0"/>
                  <a:t> </a:t>
                </a: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ED9AE419-A1FF-654F-840A-58CAD3652F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4866" y="4837584"/>
                <a:ext cx="4292009" cy="40011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B61E3977-7B06-DE46-1B67-B76219879AD4}"/>
              </a:ext>
            </a:extLst>
          </p:cNvPr>
          <p:cNvSpPr txBox="1"/>
          <p:nvPr/>
        </p:nvSpPr>
        <p:spPr>
          <a:xfrm>
            <a:off x="0" y="-6605"/>
            <a:ext cx="5187717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The Addition Rule of Cosine</a:t>
            </a:r>
            <a:endParaRPr lang="en-A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E567A618-F905-D022-14BD-0014DA2A9738}"/>
                  </a:ext>
                </a:extLst>
              </p:cNvPr>
              <p:cNvSpPr/>
              <p:nvPr/>
            </p:nvSpPr>
            <p:spPr>
              <a:xfrm>
                <a:off x="2374866" y="5506740"/>
                <a:ext cx="3399072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d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unc>
                          <m:funcPr>
                            <m:ctrlP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AU" sz="20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d>
                              <m:dPr>
                                <m:ctrlPr>
                                  <a:rPr lang="en-AU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AU" sz="20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AU" sz="2000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</m:d>
                          </m:e>
                        </m:func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) </m:t>
                        </m:r>
                      </m:e>
                    </m:func>
                  </m:oMath>
                </a14:m>
                <a:r>
                  <a:rPr lang="en-US" sz="2000" dirty="0"/>
                  <a:t> </a:t>
                </a: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E567A618-F905-D022-14BD-0014DA2A973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4866" y="5506740"/>
                <a:ext cx="3399072" cy="400110"/>
              </a:xfrm>
              <a:prstGeom prst="rect">
                <a:avLst/>
              </a:prstGeom>
              <a:blipFill>
                <a:blip r:embed="rId16"/>
                <a:stretch>
                  <a:fillRect b="-1515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E10A7D7C-7133-5D5B-7C78-5E57C9054C4A}"/>
                  </a:ext>
                </a:extLst>
              </p:cNvPr>
              <p:cNvSpPr/>
              <p:nvPr/>
            </p:nvSpPr>
            <p:spPr>
              <a:xfrm>
                <a:off x="3567466" y="5898081"/>
                <a:ext cx="3762248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(−</m:t>
                        </m:r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AU" sz="2000" i="1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(−</m:t>
                        </m:r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</a:t>
                </a: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E10A7D7C-7133-5D5B-7C78-5E57C9054C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7466" y="5898081"/>
                <a:ext cx="3762248" cy="400110"/>
              </a:xfrm>
              <a:prstGeom prst="rect">
                <a:avLst/>
              </a:prstGeom>
              <a:blipFill>
                <a:blip r:embed="rId17"/>
                <a:stretch>
                  <a:fillRect b="-1538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74C77849-0693-E526-E63D-1A19CCC2513D}"/>
                  </a:ext>
                </a:extLst>
              </p:cNvPr>
              <p:cNvSpPr/>
              <p:nvPr/>
            </p:nvSpPr>
            <p:spPr>
              <a:xfrm>
                <a:off x="7580368" y="5898081"/>
                <a:ext cx="4569200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,</m:t>
                    </m:r>
                    <m:func>
                      <m:funcPr>
                        <m:ctrlPr>
                          <a:rPr lang="en-AU" sz="20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(−</m:t>
                        </m:r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)=</m:t>
                    </m:r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000" i="1" smtClean="0">
                        <a:latin typeface="Cambria Math" panose="02040503050406030204" pitchFamily="18" charset="0"/>
                      </a:rPr>
                      <m:t> </m:t>
                    </m:r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(−</m:t>
                        </m:r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)=−</m:t>
                    </m:r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</a:t>
                </a: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74C77849-0693-E526-E63D-1A19CCC2513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0368" y="5898081"/>
                <a:ext cx="4569200" cy="400110"/>
              </a:xfrm>
              <a:prstGeom prst="rect">
                <a:avLst/>
              </a:prstGeom>
              <a:blipFill>
                <a:blip r:embed="rId18"/>
                <a:stretch>
                  <a:fillRect b="-1538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D6E2FDD5-E709-CB44-5460-8ACEF68C03E5}"/>
                  </a:ext>
                </a:extLst>
              </p:cNvPr>
              <p:cNvSpPr/>
              <p:nvPr/>
            </p:nvSpPr>
            <p:spPr>
              <a:xfrm>
                <a:off x="3567466" y="6298191"/>
                <a:ext cx="3377528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)−</m:t>
                    </m:r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</a:t>
                </a: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D6E2FDD5-E709-CB44-5460-8ACEF68C03E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7466" y="6298191"/>
                <a:ext cx="3377528" cy="400110"/>
              </a:xfrm>
              <a:prstGeom prst="rect">
                <a:avLst/>
              </a:prstGeom>
              <a:blipFill>
                <a:blip r:embed="rId19"/>
                <a:stretch>
                  <a:fillRect b="-1515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9443AD9D-0419-BA9D-6742-C502BD00285C}"/>
                  </a:ext>
                </a:extLst>
              </p:cNvPr>
              <p:cNvSpPr/>
              <p:nvPr/>
            </p:nvSpPr>
            <p:spPr>
              <a:xfrm>
                <a:off x="59443" y="5163393"/>
                <a:ext cx="5010731" cy="400110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dirty="0"/>
                  <a:t>Prove: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AU" sz="20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func>
                  </m:oMath>
                </a14:m>
                <a:r>
                  <a:rPr lang="en-US" sz="2000" dirty="0"/>
                  <a:t> </a:t>
                </a: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9443AD9D-0419-BA9D-6742-C502BD0028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43" y="5163393"/>
                <a:ext cx="5010731" cy="400110"/>
              </a:xfrm>
              <a:prstGeom prst="rect">
                <a:avLst/>
              </a:prstGeom>
              <a:blipFill>
                <a:blip r:embed="rId20"/>
                <a:stretch>
                  <a:fillRect l="-1214" t="-5882" b="-23529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7915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 animBg="1"/>
      <p:bldP spid="16" grpId="0"/>
      <p:bldP spid="17" grpId="0"/>
      <p:bldP spid="18" grpId="0"/>
      <p:bldP spid="19" grpId="0"/>
      <p:bldP spid="20" grpId="0"/>
      <p:bldP spid="22" grpId="0"/>
      <p:bldP spid="23" grpId="0"/>
      <p:bldP spid="24" grpId="0"/>
      <p:bldP spid="25" grpId="0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49" name="Google Shape;849;p105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46401" y="1062890"/>
                <a:ext cx="5450400" cy="5114709"/>
              </a:xfrm>
              <a:prstGeom prst="rect">
                <a:avLst/>
              </a:prstGeom>
            </p:spPr>
            <p:txBody>
              <a:bodyPr spcFirstLastPara="1" vert="horz" wrap="square" lIns="99044" tIns="99044" rIns="99044" bIns="99044" rtlCol="0" anchor="t" anchorCtr="0">
                <a:noAutofit/>
              </a:bodyPr>
              <a:lstStyle/>
              <a:p>
                <a:pPr marL="0" indent="0">
                  <a:buNone/>
                </a:pPr>
                <a:r>
                  <a:rPr lang="en-AU" sz="2400" dirty="0"/>
                  <a:t>The </a:t>
                </a:r>
                <a:r>
                  <a:rPr lang="en-AU" sz="2400" b="1" dirty="0">
                    <a:solidFill>
                      <a:srgbClr val="FF0000"/>
                    </a:solidFill>
                  </a:rPr>
                  <a:t>Complementary</a:t>
                </a:r>
                <a:r>
                  <a:rPr lang="en-AU" sz="2400" dirty="0"/>
                  <a:t> Identities:</a:t>
                </a:r>
              </a:p>
              <a:p>
                <a:pPr marL="0" indent="0">
                  <a:lnSpc>
                    <a:spcPct val="150000"/>
                  </a:lnSpc>
                  <a:spcBef>
                    <a:spcPts val="1733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 smtClean="0"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A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AU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AU" sz="240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A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A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AU" sz="2400" dirty="0"/>
              </a:p>
              <a:p>
                <a:pPr marL="0" indent="0">
                  <a:lnSpc>
                    <a:spcPct val="150000"/>
                  </a:lnSpc>
                  <a:spcBef>
                    <a:spcPts val="1733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A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AU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AU" sz="240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A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A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AU" sz="2400" dirty="0"/>
              </a:p>
              <a:p>
                <a:pPr marL="0" indent="0">
                  <a:lnSpc>
                    <a:spcPct val="150000"/>
                  </a:lnSpc>
                  <a:spcBef>
                    <a:spcPts val="1733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A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AU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AU" sz="2400">
                          <a:latin typeface="Cambria Math" panose="02040503050406030204" pitchFamily="18" charset="0"/>
                        </a:rPr>
                        <m:t>sin</m:t>
                      </m:r>
                      <m:d>
                        <m:d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AU" sz="2400" dirty="0"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50000"/>
                  </a:lnSpc>
                  <a:spcBef>
                    <a:spcPts val="1733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A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AU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AU" sz="240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A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A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AU" sz="2400" dirty="0">
                  <a:solidFill>
                    <a:schemeClr val="accent4"/>
                  </a:solidFill>
                </a:endParaRPr>
              </a:p>
              <a:p>
                <a:pPr marL="0" indent="0">
                  <a:lnSpc>
                    <a:spcPct val="150000"/>
                  </a:lnSpc>
                  <a:spcBef>
                    <a:spcPts val="1733"/>
                  </a:spcBef>
                  <a:buNone/>
                </a:pPr>
                <a:endParaRPr lang="en-AU" sz="2400" dirty="0">
                  <a:solidFill>
                    <a:schemeClr val="accent4"/>
                  </a:solidFill>
                </a:endParaRPr>
              </a:p>
              <a:p>
                <a:pPr marL="0" indent="0">
                  <a:spcBef>
                    <a:spcPts val="1733"/>
                  </a:spcBef>
                  <a:buNone/>
                </a:pPr>
                <a:endParaRPr lang="en-AU" sz="2400" dirty="0"/>
              </a:p>
              <a:p>
                <a:pPr marL="0" indent="0">
                  <a:spcBef>
                    <a:spcPts val="1733"/>
                  </a:spcBef>
                  <a:spcAft>
                    <a:spcPts val="1733"/>
                  </a:spcAft>
                  <a:buNone/>
                </a:pPr>
                <a:endParaRPr sz="2400" dirty="0"/>
              </a:p>
            </p:txBody>
          </p:sp>
        </mc:Choice>
        <mc:Fallback xmlns="">
          <p:sp>
            <p:nvSpPr>
              <p:cNvPr id="849" name="Google Shape;849;p105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46401" y="1062890"/>
                <a:ext cx="5450400" cy="5114709"/>
              </a:xfrm>
              <a:prstGeom prst="rect">
                <a:avLst/>
              </a:prstGeom>
              <a:blipFill>
                <a:blip r:embed="rId3"/>
                <a:stretch>
                  <a:fillRect l="-1566" t="-59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1820" y="194809"/>
            <a:ext cx="4343218" cy="323419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87A0B31-0FED-C32A-F212-4447BDD667D6}"/>
              </a:ext>
            </a:extLst>
          </p:cNvPr>
          <p:cNvSpPr txBox="1"/>
          <p:nvPr/>
        </p:nvSpPr>
        <p:spPr>
          <a:xfrm>
            <a:off x="0" y="-6605"/>
            <a:ext cx="4758974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Complementary Identities</a:t>
            </a:r>
            <a:endParaRPr lang="en-AU" sz="3200" b="1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C72D058-CC0A-59C3-0443-811FBA2438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1820" y="3234191"/>
            <a:ext cx="4343218" cy="3234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362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49" name="Google Shape;849;p105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46401" y="1062890"/>
                <a:ext cx="5450400" cy="5114709"/>
              </a:xfrm>
              <a:prstGeom prst="rect">
                <a:avLst/>
              </a:prstGeom>
            </p:spPr>
            <p:txBody>
              <a:bodyPr spcFirstLastPara="1" vert="horz" wrap="square" lIns="99044" tIns="99044" rIns="99044" bIns="99044" rtlCol="0" anchor="t" anchorCtr="0">
                <a:noAutofit/>
              </a:bodyPr>
              <a:lstStyle/>
              <a:p>
                <a:pPr marL="0" indent="0">
                  <a:buNone/>
                </a:pPr>
                <a:r>
                  <a:rPr lang="en-AU" sz="2400" dirty="0"/>
                  <a:t>The </a:t>
                </a:r>
                <a:r>
                  <a:rPr lang="en-AU" sz="2400" b="1" dirty="0">
                    <a:solidFill>
                      <a:srgbClr val="FF0000"/>
                    </a:solidFill>
                  </a:rPr>
                  <a:t>Complementary</a:t>
                </a:r>
                <a:r>
                  <a:rPr lang="en-AU" sz="2400" dirty="0"/>
                  <a:t> Identities:</a:t>
                </a:r>
              </a:p>
              <a:p>
                <a:pPr marL="0" indent="0">
                  <a:lnSpc>
                    <a:spcPct val="150000"/>
                  </a:lnSpc>
                  <a:spcBef>
                    <a:spcPts val="1733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 smtClean="0"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A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AU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AU" sz="240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A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A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AU" sz="2400" dirty="0"/>
              </a:p>
              <a:p>
                <a:pPr marL="0" indent="0">
                  <a:lnSpc>
                    <a:spcPct val="150000"/>
                  </a:lnSpc>
                  <a:spcBef>
                    <a:spcPts val="1733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A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AU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AU" sz="240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A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A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AU" sz="2400" dirty="0"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50000"/>
                  </a:lnSpc>
                  <a:spcBef>
                    <a:spcPts val="1733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A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AU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AU" sz="2400">
                          <a:latin typeface="Cambria Math" panose="02040503050406030204" pitchFamily="18" charset="0"/>
                        </a:rPr>
                        <m:t>sin</m:t>
                      </m:r>
                      <m:d>
                        <m:d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AU" sz="2400" dirty="0"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50000"/>
                  </a:lnSpc>
                  <a:spcBef>
                    <a:spcPts val="1733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A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AU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AU" sz="2400">
                          <a:latin typeface="Cambria Math" panose="02040503050406030204" pitchFamily="18" charset="0"/>
                        </a:rPr>
                        <m:t>sin</m:t>
                      </m:r>
                      <m:d>
                        <m:d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AU" sz="2400" dirty="0">
                  <a:solidFill>
                    <a:schemeClr val="accent4"/>
                  </a:solidFill>
                </a:endParaRPr>
              </a:p>
              <a:p>
                <a:pPr marL="0" indent="0">
                  <a:lnSpc>
                    <a:spcPct val="150000"/>
                  </a:lnSpc>
                  <a:spcBef>
                    <a:spcPts val="1733"/>
                  </a:spcBef>
                  <a:buNone/>
                </a:pPr>
                <a:endParaRPr lang="en-AU" sz="2400" dirty="0">
                  <a:solidFill>
                    <a:schemeClr val="accent4"/>
                  </a:solidFill>
                </a:endParaRPr>
              </a:p>
              <a:p>
                <a:pPr marL="0" indent="0">
                  <a:spcBef>
                    <a:spcPts val="1733"/>
                  </a:spcBef>
                  <a:buNone/>
                </a:pPr>
                <a:endParaRPr lang="en-AU" sz="2400" dirty="0"/>
              </a:p>
              <a:p>
                <a:pPr marL="0" indent="0">
                  <a:spcBef>
                    <a:spcPts val="1733"/>
                  </a:spcBef>
                  <a:spcAft>
                    <a:spcPts val="1733"/>
                  </a:spcAft>
                  <a:buNone/>
                </a:pPr>
                <a:endParaRPr sz="2400" dirty="0"/>
              </a:p>
            </p:txBody>
          </p:sp>
        </mc:Choice>
        <mc:Fallback xmlns="">
          <p:sp>
            <p:nvSpPr>
              <p:cNvPr id="849" name="Google Shape;849;p105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46401" y="1062890"/>
                <a:ext cx="5450400" cy="5114709"/>
              </a:xfrm>
              <a:prstGeom prst="rect">
                <a:avLst/>
              </a:prstGeom>
              <a:blipFill>
                <a:blip r:embed="rId3"/>
                <a:stretch>
                  <a:fillRect l="-1566" t="-59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B87A0B31-0FED-C32A-F212-4447BDD667D6}"/>
              </a:ext>
            </a:extLst>
          </p:cNvPr>
          <p:cNvSpPr txBox="1"/>
          <p:nvPr/>
        </p:nvSpPr>
        <p:spPr>
          <a:xfrm>
            <a:off x="0" y="-6605"/>
            <a:ext cx="4758974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Complementary Identities</a:t>
            </a:r>
            <a:endParaRPr lang="en-AU" sz="3200" b="1" dirty="0">
              <a:solidFill>
                <a:schemeClr val="tx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9A3B200-83EC-40FE-4845-A4D2E66492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5826" y="0"/>
            <a:ext cx="4541625" cy="338193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9FBE3FE-85A0-6E0E-2F8D-E801727748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67355" y="3328621"/>
            <a:ext cx="4541625" cy="3381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475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D9AE419-A1FF-654F-840A-58CAD3652F5F}"/>
                  </a:ext>
                </a:extLst>
              </p:cNvPr>
              <p:cNvSpPr/>
              <p:nvPr/>
            </p:nvSpPr>
            <p:spPr>
              <a:xfrm>
                <a:off x="58578" y="664348"/>
                <a:ext cx="4290726" cy="400110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AU" sz="20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func>
                  </m:oMath>
                </a14:m>
                <a:r>
                  <a:rPr lang="en-US" sz="2000" dirty="0"/>
                  <a:t> </a:t>
                </a: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D9AE419-A1FF-654F-840A-58CAD3652F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78" y="664348"/>
                <a:ext cx="4290726" cy="400110"/>
              </a:xfrm>
              <a:prstGeom prst="rect">
                <a:avLst/>
              </a:prstGeom>
              <a:blipFill>
                <a:blip r:embed="rId2"/>
                <a:stretch>
                  <a:fillRect b="-11765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B61E3977-7B06-DE46-1B67-B76219879AD4}"/>
              </a:ext>
            </a:extLst>
          </p:cNvPr>
          <p:cNvSpPr txBox="1"/>
          <p:nvPr/>
        </p:nvSpPr>
        <p:spPr>
          <a:xfrm>
            <a:off x="0" y="-6605"/>
            <a:ext cx="4620612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The Addition Rule of Sine</a:t>
            </a:r>
            <a:endParaRPr lang="en-A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9443AD9D-0419-BA9D-6742-C502BD00285C}"/>
                  </a:ext>
                </a:extLst>
              </p:cNvPr>
              <p:cNvSpPr/>
              <p:nvPr/>
            </p:nvSpPr>
            <p:spPr>
              <a:xfrm>
                <a:off x="58578" y="1231923"/>
                <a:ext cx="4290726" cy="400110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AU" sz="20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func>
                  </m:oMath>
                </a14:m>
                <a:r>
                  <a:rPr lang="en-US" sz="2000" dirty="0"/>
                  <a:t> </a:t>
                </a: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9443AD9D-0419-BA9D-6742-C502BD0028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78" y="1231923"/>
                <a:ext cx="4290726" cy="400110"/>
              </a:xfrm>
              <a:prstGeom prst="rect">
                <a:avLst/>
              </a:prstGeom>
              <a:blipFill>
                <a:blip r:embed="rId3"/>
                <a:stretch>
                  <a:fillRect b="-13235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79D9F732-1C22-B1D2-F6DF-DBD592776F1F}"/>
                  </a:ext>
                </a:extLst>
              </p:cNvPr>
              <p:cNvSpPr/>
              <p:nvPr/>
            </p:nvSpPr>
            <p:spPr>
              <a:xfrm>
                <a:off x="0" y="1799498"/>
                <a:ext cx="5926815" cy="461665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Prove: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>
                            <a:latin typeface="Cambria Math" panose="02040503050406030204" pitchFamily="18" charset="0"/>
                          </a:rPr>
                          <m:t>s</m:t>
                        </m:r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in</m:t>
                        </m:r>
                      </m:fName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AU" sz="24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>
                            <a:latin typeface="Cambria Math" panose="02040503050406030204" pitchFamily="18" charset="0"/>
                          </a:rPr>
                          <m:t>s</m:t>
                        </m:r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in</m:t>
                        </m:r>
                      </m:fName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  <m:func>
                      <m:func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  <m:func>
                      <m:func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co</m:t>
                        </m:r>
                        <m:r>
                          <m:rPr>
                            <m:sty m:val="p"/>
                          </m:rPr>
                          <a:rPr lang="en-AU" sz="2400">
                            <a:latin typeface="Cambria Math" panose="02040503050406030204" pitchFamily="18" charset="0"/>
                          </a:rPr>
                          <m:t>s</m:t>
                        </m:r>
                      </m:fName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func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79D9F732-1C22-B1D2-F6DF-DBD592776F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799498"/>
                <a:ext cx="5926815" cy="461665"/>
              </a:xfrm>
              <a:prstGeom prst="rect">
                <a:avLst/>
              </a:prstGeom>
              <a:blipFill>
                <a:blip r:embed="rId4"/>
                <a:stretch>
                  <a:fillRect l="-1437" t="-8974" b="-26923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2219D0BD-F9D6-BF3E-A31E-74EA824F411F}"/>
                  </a:ext>
                </a:extLst>
              </p:cNvPr>
              <p:cNvSpPr/>
              <p:nvPr/>
            </p:nvSpPr>
            <p:spPr>
              <a:xfrm>
                <a:off x="122484" y="2367073"/>
                <a:ext cx="3602396" cy="50065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d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unc>
                          <m:funcPr>
                            <m:ctrlP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AU" sz="20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f>
                              <m:fPr>
                                <m:ctrlPr>
                                  <a:rPr lang="en-AU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AU" sz="2000" b="0" i="1" smtClean="0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AU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−(</m:t>
                            </m:r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func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)) </m:t>
                        </m:r>
                      </m:e>
                    </m:func>
                  </m:oMath>
                </a14:m>
                <a:r>
                  <a:rPr lang="en-US" sz="2000" dirty="0"/>
                  <a:t> </a:t>
                </a:r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2219D0BD-F9D6-BF3E-A31E-74EA824F41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484" y="2367073"/>
                <a:ext cx="3602396" cy="500650"/>
              </a:xfrm>
              <a:prstGeom prst="rect">
                <a:avLst/>
              </a:prstGeom>
              <a:blipFill>
                <a:blip r:embed="rId5"/>
                <a:stretch>
                  <a:fillRect b="-243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A01364D7-A519-5154-12F2-D2A76768F9D5}"/>
                  </a:ext>
                </a:extLst>
              </p:cNvPr>
              <p:cNvSpPr/>
              <p:nvPr/>
            </p:nvSpPr>
            <p:spPr>
              <a:xfrm>
                <a:off x="1376782" y="2928350"/>
                <a:ext cx="2119426" cy="50065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</a:t>
                </a:r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A01364D7-A519-5154-12F2-D2A76768F9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782" y="2928350"/>
                <a:ext cx="2119426" cy="500650"/>
              </a:xfrm>
              <a:prstGeom prst="rect">
                <a:avLst/>
              </a:prstGeom>
              <a:blipFill>
                <a:blip r:embed="rId6"/>
                <a:stretch>
                  <a:fillRect b="-120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160C7CE-C3D6-AD5C-5AD4-1F9BB39AD4BC}"/>
                  </a:ext>
                </a:extLst>
              </p:cNvPr>
              <p:cNvSpPr/>
              <p:nvPr/>
            </p:nvSpPr>
            <p:spPr>
              <a:xfrm>
                <a:off x="1376782" y="3437306"/>
                <a:ext cx="4748159" cy="55297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AU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AU" sz="2000" b="0" i="1" smtClean="0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AU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d>
                        <m:func>
                          <m:funcPr>
                            <m:ctrlP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AU" sz="20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unc>
                          <m:funcPr>
                            <m:ctrlP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AU" sz="20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d>
                              <m:dPr>
                                <m:ctrlPr>
                                  <a:rPr lang="en-AU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AU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AU" sz="2000" b="0" i="1" smtClean="0"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n-AU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lang="en-AU" sz="20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AU" sz="2000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</m:d>
                          </m:e>
                        </m:func>
                        <m:func>
                          <m:funcPr>
                            <m:ctrlP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AU" sz="20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e>
                    </m:func>
                  </m:oMath>
                </a14:m>
                <a:r>
                  <a:rPr lang="en-US" sz="2000" dirty="0"/>
                  <a:t> </a:t>
                </a: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160C7CE-C3D6-AD5C-5AD4-1F9BB39AD4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782" y="3437306"/>
                <a:ext cx="4748159" cy="55297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5BD56D87-C97B-2C92-6789-B3C1DB7A557C}"/>
                  </a:ext>
                </a:extLst>
              </p:cNvPr>
              <p:cNvSpPr/>
              <p:nvPr/>
            </p:nvSpPr>
            <p:spPr>
              <a:xfrm>
                <a:off x="1450644" y="4085830"/>
                <a:ext cx="3715184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</a:t>
                </a: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5BD56D87-C97B-2C92-6789-B3C1DB7A557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0644" y="4085830"/>
                <a:ext cx="3715184" cy="400110"/>
              </a:xfrm>
              <a:prstGeom prst="rect">
                <a:avLst/>
              </a:prstGeom>
              <a:blipFill>
                <a:blip r:embed="rId8"/>
                <a:stretch>
                  <a:fillRect b="-1515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7F949A2-2C64-C241-2F16-CC5A128AF300}"/>
                  </a:ext>
                </a:extLst>
              </p:cNvPr>
              <p:cNvSpPr/>
              <p:nvPr/>
            </p:nvSpPr>
            <p:spPr>
              <a:xfrm>
                <a:off x="-1" y="4560366"/>
                <a:ext cx="5926815" cy="461665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Prove: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>
                            <a:latin typeface="Cambria Math" panose="02040503050406030204" pitchFamily="18" charset="0"/>
                          </a:rPr>
                          <m:t>s</m:t>
                        </m:r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in</m:t>
                        </m:r>
                      </m:fName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AU" sz="24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>
                            <a:latin typeface="Cambria Math" panose="02040503050406030204" pitchFamily="18" charset="0"/>
                          </a:rPr>
                          <m:t>s</m:t>
                        </m:r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in</m:t>
                        </m:r>
                      </m:fName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  <m:func>
                      <m:func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  <m:func>
                      <m:func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co</m:t>
                        </m:r>
                        <m:r>
                          <m:rPr>
                            <m:sty m:val="p"/>
                          </m:rPr>
                          <a:rPr lang="en-AU" sz="2400">
                            <a:latin typeface="Cambria Math" panose="02040503050406030204" pitchFamily="18" charset="0"/>
                          </a:rPr>
                          <m:t>s</m:t>
                        </m:r>
                      </m:fName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func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7F949A2-2C64-C241-2F16-CC5A128AF30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4560366"/>
                <a:ext cx="5926815" cy="461665"/>
              </a:xfrm>
              <a:prstGeom prst="rect">
                <a:avLst/>
              </a:prstGeom>
              <a:blipFill>
                <a:blip r:embed="rId9"/>
                <a:stretch>
                  <a:fillRect l="-1437" t="-8974" b="-26923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BA9CFDA6-21AE-2A6F-23AF-C2A4516D017D}"/>
                  </a:ext>
                </a:extLst>
              </p:cNvPr>
              <p:cNvSpPr/>
              <p:nvPr/>
            </p:nvSpPr>
            <p:spPr>
              <a:xfrm>
                <a:off x="58578" y="5074872"/>
                <a:ext cx="3269228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d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unc>
                          <m:funcPr>
                            <m:ctrlP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AU" sz="20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d>
                              <m:dPr>
                                <m:ctrlPr>
                                  <a:rPr lang="en-AU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AU" sz="20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AU" sz="2000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</m:d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e>
                    </m:func>
                  </m:oMath>
                </a14:m>
                <a:r>
                  <a:rPr lang="en-US" sz="2000" dirty="0"/>
                  <a:t> </a:t>
                </a: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BA9CFDA6-21AE-2A6F-23AF-C2A4516D017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78" y="5074872"/>
                <a:ext cx="3269228" cy="400110"/>
              </a:xfrm>
              <a:prstGeom prst="rect">
                <a:avLst/>
              </a:prstGeom>
              <a:blipFill>
                <a:blip r:embed="rId10"/>
                <a:stretch>
                  <a:fillRect b="-1515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201DDE8-0A62-ADEF-B280-3FB474EC7CA9}"/>
                  </a:ext>
                </a:extLst>
              </p:cNvPr>
              <p:cNvSpPr/>
              <p:nvPr/>
            </p:nvSpPr>
            <p:spPr>
              <a:xfrm>
                <a:off x="1328163" y="5474982"/>
                <a:ext cx="4099905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(−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(−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201DDE8-0A62-ADEF-B280-3FB474EC7C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8163" y="5474982"/>
                <a:ext cx="4099905" cy="400110"/>
              </a:xfrm>
              <a:prstGeom prst="rect">
                <a:avLst/>
              </a:prstGeom>
              <a:blipFill>
                <a:blip r:embed="rId11"/>
                <a:stretch>
                  <a:fillRect b="-1515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A57E26A-0860-4996-715D-14F5050A6548}"/>
                  </a:ext>
                </a:extLst>
              </p:cNvPr>
              <p:cNvSpPr/>
              <p:nvPr/>
            </p:nvSpPr>
            <p:spPr>
              <a:xfrm>
                <a:off x="6000338" y="5474982"/>
                <a:ext cx="4569200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,</m:t>
                    </m:r>
                    <m:func>
                      <m:funcPr>
                        <m:ctrlPr>
                          <a:rPr lang="en-AU" sz="20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(−</m:t>
                        </m:r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)=</m:t>
                    </m:r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000" i="1" smtClean="0">
                        <a:latin typeface="Cambria Math" panose="02040503050406030204" pitchFamily="18" charset="0"/>
                      </a:rPr>
                      <m:t> </m:t>
                    </m:r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(−</m:t>
                        </m:r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)=−</m:t>
                    </m:r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A57E26A-0860-4996-715D-14F5050A654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0338" y="5474982"/>
                <a:ext cx="4569200" cy="400110"/>
              </a:xfrm>
              <a:prstGeom prst="rect">
                <a:avLst/>
              </a:prstGeom>
              <a:blipFill>
                <a:blip r:embed="rId12"/>
                <a:stretch>
                  <a:fillRect b="-1515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A0F47276-ED96-693D-570F-2BBD227EB69E}"/>
                  </a:ext>
                </a:extLst>
              </p:cNvPr>
              <p:cNvSpPr/>
              <p:nvPr/>
            </p:nvSpPr>
            <p:spPr>
              <a:xfrm>
                <a:off x="1376782" y="5927933"/>
                <a:ext cx="3715184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A0F47276-ED96-693D-570F-2BBD227EB6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782" y="5927933"/>
                <a:ext cx="3715184" cy="400110"/>
              </a:xfrm>
              <a:prstGeom prst="rect">
                <a:avLst/>
              </a:prstGeom>
              <a:blipFill>
                <a:blip r:embed="rId13"/>
                <a:stretch>
                  <a:fillRect b="-1515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6775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8" grpId="0"/>
      <p:bldP spid="9" grpId="0"/>
      <p:bldP spid="10" grpId="0" animBg="1"/>
      <p:bldP spid="11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D9AE419-A1FF-654F-840A-58CAD3652F5F}"/>
                  </a:ext>
                </a:extLst>
              </p:cNvPr>
              <p:cNvSpPr/>
              <p:nvPr/>
            </p:nvSpPr>
            <p:spPr>
              <a:xfrm>
                <a:off x="7716678" y="92848"/>
                <a:ext cx="4301113" cy="1323439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sz="20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func>
                    </m:oMath>
                  </m:oMathPara>
                </a14:m>
                <a:endParaRPr lang="en-AU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func>
                    </m:oMath>
                  </m:oMathPara>
                </a14:m>
                <a:endParaRPr lang="en-US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func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</m:oMath>
                  </m:oMathPara>
                </a14:m>
                <a:endParaRPr lang="en-AU" sz="2000" dirty="0"/>
              </a:p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AU" sz="20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func>
                    <m:r>
                      <a:rPr lang="en-AU" sz="2000" i="1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func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</m:oMath>
                </a14:m>
                <a:r>
                  <a:rPr lang="en-US" sz="2000" dirty="0"/>
                  <a:t> </a:t>
                </a:r>
              </a:p>
            </p:txBody>
          </p:sp>
        </mc:Choice>
        <mc:Fallback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D9AE419-A1FF-654F-840A-58CAD3652F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6678" y="92848"/>
                <a:ext cx="4301113" cy="1323439"/>
              </a:xfrm>
              <a:prstGeom prst="rect">
                <a:avLst/>
              </a:prstGeom>
              <a:blipFill>
                <a:blip r:embed="rId2"/>
                <a:stretch>
                  <a:fillRect b="-3653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B61E3977-7B06-DE46-1B67-B76219879AD4}"/>
              </a:ext>
            </a:extLst>
          </p:cNvPr>
          <p:cNvSpPr txBox="1"/>
          <p:nvPr/>
        </p:nvSpPr>
        <p:spPr>
          <a:xfrm>
            <a:off x="0" y="-6605"/>
            <a:ext cx="5216933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The Addition Rule of Tangent</a:t>
            </a:r>
            <a:endParaRPr lang="en-A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2219D0BD-F9D6-BF3E-A31E-74EA824F411F}"/>
                  </a:ext>
                </a:extLst>
              </p:cNvPr>
              <p:cNvSpPr/>
              <p:nvPr/>
            </p:nvSpPr>
            <p:spPr>
              <a:xfrm>
                <a:off x="193217" y="1622351"/>
                <a:ext cx="3042243" cy="744243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sz="20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</m:d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func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2219D0BD-F9D6-BF3E-A31E-74EA824F41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217" y="1622351"/>
                <a:ext cx="3042243" cy="7442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0D9DBA09-2C6D-1164-F15D-CB52E6C2C98A}"/>
                  </a:ext>
                </a:extLst>
              </p:cNvPr>
              <p:cNvSpPr/>
              <p:nvPr/>
            </p:nvSpPr>
            <p:spPr>
              <a:xfrm>
                <a:off x="58578" y="841858"/>
                <a:ext cx="4630307" cy="680699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Prove: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AU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AU" sz="2400" b="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d>
                              <m:dPr>
                                <m:ctrlP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</m:d>
                          </m:e>
                        </m:func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unc>
                          <m:func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AU" sz="2400" b="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d>
                              <m:dPr>
                                <m:ctrlP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</m:d>
                          </m:e>
                        </m:func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func>
                          <m:func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AU" sz="2400" b="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d>
                              <m:dPr>
                                <m:ctrlP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</m:d>
                          </m:e>
                        </m:func>
                        <m:func>
                          <m:func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AU" sz="2400" b="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d>
                              <m:dPr>
                                <m:ctrlP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</m:d>
                          </m:e>
                        </m:func>
                      </m:den>
                    </m:f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0D9DBA09-2C6D-1164-F15D-CB52E6C2C98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78" y="841858"/>
                <a:ext cx="4630307" cy="680699"/>
              </a:xfrm>
              <a:prstGeom prst="rect">
                <a:avLst/>
              </a:prstGeom>
              <a:blipFill>
                <a:blip r:embed="rId4"/>
                <a:stretch>
                  <a:fillRect l="-1971" b="-1754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47E086BB-3808-3C59-9542-730639685D02}"/>
                  </a:ext>
                </a:extLst>
              </p:cNvPr>
              <p:cNvSpPr/>
              <p:nvPr/>
            </p:nvSpPr>
            <p:spPr>
              <a:xfrm>
                <a:off x="1179334" y="2466388"/>
                <a:ext cx="3240759" cy="666529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func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func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func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func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func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func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func>
                        </m:den>
                      </m:f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47E086BB-3808-3C59-9542-730639685D0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9334" y="2466388"/>
                <a:ext cx="3240759" cy="66652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F07FE606-7790-9037-C172-CAC5B3DDD921}"/>
                  </a:ext>
                </a:extLst>
              </p:cNvPr>
              <p:cNvSpPr/>
              <p:nvPr/>
            </p:nvSpPr>
            <p:spPr>
              <a:xfrm>
                <a:off x="1179334" y="3164930"/>
                <a:ext cx="4127668" cy="1120307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func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func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func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func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func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func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func>
                        </m:den>
                      </m:f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  </m:t>
                      </m:r>
                      <m:d>
                        <m:d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func>
                                    <m:funcPr>
                                      <m:ctrlP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AU" sz="2000" b="0" i="0" smtClean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</m:func>
                                </m:den>
                              </m:f>
                            </m:num>
                            <m:den>
                              <m:f>
                                <m:f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func>
                                    <m:funcPr>
                                      <m:ctrlP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AU" sz="2000" b="0" i="0" smtClean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</m:func>
                                </m:den>
                              </m:f>
                            </m:den>
                          </m:f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F07FE606-7790-9037-C172-CAC5B3DDD92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9334" y="3164930"/>
                <a:ext cx="4127668" cy="112030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FC5DBE60-E968-5CE1-62D3-391A89CD72CA}"/>
                  </a:ext>
                </a:extLst>
              </p:cNvPr>
              <p:cNvSpPr/>
              <p:nvPr/>
            </p:nvSpPr>
            <p:spPr>
              <a:xfrm>
                <a:off x="1179334" y="4141833"/>
                <a:ext cx="3076740" cy="1112099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AU" sz="20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func>
                              <m:func>
                                <m:func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AU" sz="20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AU" sz="20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func>
                            </m:den>
                          </m:f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AU" sz="20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func>
                              <m:func>
                                <m:func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AU" sz="20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AU" sz="20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func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AU" sz="20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func>
                              <m:func>
                                <m:func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AU" sz="20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AU" sz="20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func>
                            </m:den>
                          </m:f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AU" sz="20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func>
                              <m:func>
                                <m:func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AU" sz="20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AU" sz="20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func>
                            </m:den>
                          </m:f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FC5DBE60-E968-5CE1-62D3-391A89CD72C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9334" y="4141833"/>
                <a:ext cx="3076740" cy="11120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9D69D1C9-2DF1-D7DD-ADDE-540238CE3E74}"/>
                  </a:ext>
                </a:extLst>
              </p:cNvPr>
              <p:cNvSpPr/>
              <p:nvPr/>
            </p:nvSpPr>
            <p:spPr>
              <a:xfrm>
                <a:off x="1179334" y="5349613"/>
                <a:ext cx="2558777" cy="666529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func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func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ssin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func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func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9D69D1C9-2DF1-D7DD-ADDE-540238CE3E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9334" y="5349613"/>
                <a:ext cx="2558777" cy="66652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DC7AC6C6-F1AD-C288-3B0A-367AD8BA10AD}"/>
                  </a:ext>
                </a:extLst>
              </p:cNvPr>
              <p:cNvSpPr/>
              <p:nvPr/>
            </p:nvSpPr>
            <p:spPr>
              <a:xfrm>
                <a:off x="3482752" y="5110400"/>
                <a:ext cx="1280351" cy="1120435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  </m:t>
                      </m:r>
                      <m:d>
                        <m:d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func>
                                    <m:funcPr>
                                      <m:ctrlP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AU" sz="2000" b="0" i="0" smtClean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</m:func>
                                </m:den>
                              </m:f>
                            </m:num>
                            <m:den>
                              <m:f>
                                <m:f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func>
                                    <m:funcPr>
                                      <m:ctrlP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AU" sz="2000" b="0" i="0" smtClean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</m:func>
                                </m:den>
                              </m:f>
                            </m:den>
                          </m:f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DC7AC6C6-F1AD-C288-3B0A-367AD8BA10A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2752" y="5110400"/>
                <a:ext cx="1280351" cy="112043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AB4EB242-B9C4-A5F0-CDEC-6BB61D6AB4A5}"/>
                  </a:ext>
                </a:extLst>
              </p:cNvPr>
              <p:cNvSpPr/>
              <p:nvPr/>
            </p:nvSpPr>
            <p:spPr>
              <a:xfrm>
                <a:off x="1179333" y="6123393"/>
                <a:ext cx="2092816" cy="65146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func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func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func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AB4EB242-B9C4-A5F0-CDEC-6BB61D6AB4A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9333" y="6123393"/>
                <a:ext cx="2092816" cy="65146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187F42C4-A339-3571-50D4-2C1A28779AA3}"/>
                  </a:ext>
                </a:extLst>
              </p:cNvPr>
              <p:cNvSpPr/>
              <p:nvPr/>
            </p:nvSpPr>
            <p:spPr>
              <a:xfrm>
                <a:off x="6329390" y="1619330"/>
                <a:ext cx="4617931" cy="690382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Prove: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AU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AU" sz="2400" b="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d>
                              <m:dPr>
                                <m:ctrlP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</m:d>
                          </m:e>
                        </m:func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unc>
                          <m:func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AU" sz="2400" b="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d>
                              <m:dPr>
                                <m:ctrlP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</m:d>
                          </m:e>
                        </m:func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func>
                          <m:func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AU" sz="2400" b="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  <m:r>
                              <a:rPr lang="en-AU" sz="2400" b="0" i="0" smtClean="0">
                                <a:latin typeface="Cambria Math" panose="02040503050406030204" pitchFamily="18" charset="0"/>
                              </a:rPr>
                              <m:t> (</m:t>
                            </m:r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AU" sz="2400" b="0" i="0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  <m:r>
                              <m:rPr>
                                <m:sty m:val="p"/>
                              </m:rPr>
                              <a:rPr lang="en-AU" sz="2400" b="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d>
                              <m:dPr>
                                <m:ctrlP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</m:d>
                          </m:e>
                        </m:func>
                      </m:den>
                    </m:f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187F42C4-A339-3571-50D4-2C1A28779A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9390" y="1619330"/>
                <a:ext cx="4617931" cy="690382"/>
              </a:xfrm>
              <a:prstGeom prst="rect">
                <a:avLst/>
              </a:prstGeom>
              <a:blipFill>
                <a:blip r:embed="rId11"/>
                <a:stretch>
                  <a:fillRect l="-1842" b="-870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42783371-550C-61A6-68FC-279983245534}"/>
                  </a:ext>
                </a:extLst>
              </p:cNvPr>
              <p:cNvSpPr/>
              <p:nvPr/>
            </p:nvSpPr>
            <p:spPr>
              <a:xfrm>
                <a:off x="5916745" y="2409758"/>
                <a:ext cx="3869842" cy="733149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sz="20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d>
                            </m:e>
                          </m:func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</m:d>
                            </m:e>
                          </m:func>
                        </m:num>
                        <m:den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d>
                            </m:e>
                          </m:func>
                          <m:func>
                            <m:func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</m:d>
                            </m:e>
                          </m:func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42783371-550C-61A6-68FC-27998324553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6745" y="2409758"/>
                <a:ext cx="3869842" cy="73314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2D42D85-D770-2F1E-EF7D-23FC6C5854BF}"/>
                  </a:ext>
                </a:extLst>
              </p:cNvPr>
              <p:cNvSpPr/>
              <p:nvPr/>
            </p:nvSpPr>
            <p:spPr>
              <a:xfrm>
                <a:off x="9651004" y="3332971"/>
                <a:ext cx="2526013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,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(−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2D42D85-D770-2F1E-EF7D-23FC6C5854B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1004" y="3332971"/>
                <a:ext cx="2526013" cy="400110"/>
              </a:xfrm>
              <a:prstGeom prst="rect">
                <a:avLst/>
              </a:prstGeom>
              <a:blipFill>
                <a:blip r:embed="rId13"/>
                <a:stretch>
                  <a:fillRect b="-1538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6531A7BA-2D65-976C-7217-B0C3F36F615C}"/>
                  </a:ext>
                </a:extLst>
              </p:cNvPr>
              <p:cNvSpPr/>
              <p:nvPr/>
            </p:nvSpPr>
            <p:spPr>
              <a:xfrm>
                <a:off x="7217966" y="3166452"/>
                <a:ext cx="2433038" cy="733149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d>
                            </m:e>
                          </m:func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</m:d>
                            </m:e>
                          </m:func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func>
                            <m:func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d>
                            </m:e>
                          </m:func>
                          <m:func>
                            <m:func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</m:d>
                            </m:e>
                          </m:func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6531A7BA-2D65-976C-7217-B0C3F36F61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7966" y="3166452"/>
                <a:ext cx="2433038" cy="73314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9779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16" grpId="0"/>
      <p:bldP spid="17" grpId="0"/>
      <p:bldP spid="18" grpId="0"/>
      <p:bldP spid="19" grpId="0"/>
      <p:bldP spid="20" grpId="0"/>
      <p:bldP spid="22" grpId="0"/>
      <p:bldP spid="23" grpId="0" animBg="1"/>
      <p:bldP spid="24" grpId="0"/>
      <p:bldP spid="25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9E208A8-F3B5-438E-82E4-AA5407C3C503}"/>
              </a:ext>
            </a:extLst>
          </p:cNvPr>
          <p:cNvSpPr txBox="1"/>
          <p:nvPr/>
        </p:nvSpPr>
        <p:spPr>
          <a:xfrm>
            <a:off x="0" y="-6605"/>
            <a:ext cx="4374440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Proving Other identities</a:t>
            </a:r>
            <a:endParaRPr lang="en-A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-1" y="734527"/>
                <a:ext cx="9547857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/>
                  <a:t>Prove: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AU" sz="24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d>
                              <m:dPr>
                                <m:ctrlP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</m:d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AU" sz="24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d>
                              <m:dPr>
                                <m:ctrlP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</m:d>
                          </m:e>
                        </m:func>
                      </m:den>
                    </m:f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AU" sz="2400" b="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func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unc>
                          <m:func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AU" sz="2400" b="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AU" sz="2400" b="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func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unc>
                          <m:func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AU" sz="2400" b="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func>
                      </m:den>
                    </m:f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734527"/>
                <a:ext cx="9547857" cy="511370"/>
              </a:xfrm>
              <a:prstGeom prst="rect">
                <a:avLst/>
              </a:prstGeom>
              <a:blipFill>
                <a:blip r:embed="rId2"/>
                <a:stretch>
                  <a:fillRect l="-958" b="-2857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BD39AF86-31DC-734C-5DBD-7934E24DD292}"/>
              </a:ext>
            </a:extLst>
          </p:cNvPr>
          <p:cNvSpPr txBox="1">
            <a:spLocks/>
          </p:cNvSpPr>
          <p:nvPr/>
        </p:nvSpPr>
        <p:spPr>
          <a:xfrm>
            <a:off x="0" y="1190956"/>
            <a:ext cx="2053193" cy="5113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AU" sz="2400" b="1" dirty="0"/>
              <a:t>Proof: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ontent Placeholder 2">
                <a:extLst>
                  <a:ext uri="{FF2B5EF4-FFF2-40B4-BE49-F238E27FC236}">
                    <a16:creationId xmlns:a16="http://schemas.microsoft.com/office/drawing/2014/main" id="{E4AFFCCF-0A88-512E-F184-9D96C86FE6D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9488" y="1702326"/>
                <a:ext cx="6345986" cy="6548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b="0" dirty="0"/>
                  <a:t>LHS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AU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AU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d>
                              <m:dPr>
                                <m:ctrlPr>
                                  <a:rPr lang="en-AU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AU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AU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AU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</m:d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AU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AU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d>
                              <m:dPr>
                                <m:ctrlPr>
                                  <a:rPr lang="en-AU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AU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AU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AU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</m:d>
                          </m:e>
                        </m:func>
                      </m:den>
                    </m:f>
                  </m:oMath>
                </a14:m>
                <a:endParaRPr lang="en-AU" dirty="0"/>
              </a:p>
            </p:txBody>
          </p:sp>
        </mc:Choice>
        <mc:Fallback xmlns="">
          <p:sp>
            <p:nvSpPr>
              <p:cNvPr id="27" name="Content Placeholder 2">
                <a:extLst>
                  <a:ext uri="{FF2B5EF4-FFF2-40B4-BE49-F238E27FC236}">
                    <a16:creationId xmlns:a16="http://schemas.microsoft.com/office/drawing/2014/main" id="{E4AFFCCF-0A88-512E-F184-9D96C86FE6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88" y="1702326"/>
                <a:ext cx="6345986" cy="654870"/>
              </a:xfrm>
              <a:prstGeom prst="rect">
                <a:avLst/>
              </a:prstGeom>
              <a:blipFill>
                <a:blip r:embed="rId3"/>
                <a:stretch>
                  <a:fillRect l="-2017" b="-157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750B769E-1487-5068-BE85-069A12922DB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3973" y="2487041"/>
                <a:ext cx="4266494" cy="6548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func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func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func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func>
                          <m:func>
                            <m:func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func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func>
                          <m:func>
                            <m:func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750B769E-1487-5068-BE85-069A12922D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73" y="2487041"/>
                <a:ext cx="4266494" cy="6548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41907767-A92E-E89B-C311-187F54AB8FF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3973" y="3365429"/>
                <a:ext cx="4266494" cy="10721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AU" sz="20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</m:func>
                              <m:func>
                                <m:func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AU" sz="20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AU" sz="20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</m:func>
                              <m:func>
                                <m:func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AU" sz="20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</m:func>
                            </m:den>
                          </m:f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AU" sz="20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</m:func>
                              <m:func>
                                <m:func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AU" sz="20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AU" sz="20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</m:func>
                              <m:func>
                                <m:func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AU" sz="20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</m:func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AU" sz="200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</m:func>
                              <m:func>
                                <m:funcPr>
                                  <m:ctrlP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AU" sz="200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AU" sz="200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</m:func>
                              <m:func>
                                <m:funcPr>
                                  <m:ctrlP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AU" sz="200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</m:func>
                            </m:den>
                          </m:f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AU" sz="200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</m:func>
                              <m:func>
                                <m:funcPr>
                                  <m:ctrlP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AU" sz="200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AU" sz="200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</m:func>
                              <m:func>
                                <m:funcPr>
                                  <m:ctrlP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AU" sz="200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</m:func>
                            </m:den>
                          </m:f>
                        </m:den>
                      </m:f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41907767-A92E-E89B-C311-187F54AB8F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73" y="3365429"/>
                <a:ext cx="4266494" cy="10721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558DE21E-8FA7-2089-CAA2-FCC59DE324BA}"/>
                  </a:ext>
                </a:extLst>
              </p:cNvPr>
              <p:cNvSpPr/>
              <p:nvPr/>
            </p:nvSpPr>
            <p:spPr>
              <a:xfrm>
                <a:off x="3493576" y="2245122"/>
                <a:ext cx="1919180" cy="1120307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  </m:t>
                      </m:r>
                      <m:d>
                        <m:d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func>
                                    <m:funcPr>
                                      <m:ctrlP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AU" sz="2000" b="0" i="0" smtClean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</m:func>
                                  <m:func>
                                    <m:funcPr>
                                      <m:ctrlP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AU" sz="2000" b="0" i="0" smtClean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e>
                                  </m:func>
                                </m:den>
                              </m:f>
                            </m:num>
                            <m:den>
                              <m:f>
                                <m:f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func>
                                    <m:funcPr>
                                      <m:ctrlP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AU" sz="2000" b="0" i="0" smtClean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</m:func>
                                  <m:func>
                                    <m:funcPr>
                                      <m:ctrlP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AU" sz="2000" b="0" i="0" smtClean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e>
                                  </m:func>
                                </m:den>
                              </m:f>
                            </m:den>
                          </m:f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558DE21E-8FA7-2089-CAA2-FCC59DE324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3576" y="2245122"/>
                <a:ext cx="1919180" cy="112030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FFD6420E-079F-A506-B659-263FD22A902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532694" y="4565835"/>
                <a:ext cx="4266494" cy="7726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func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func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FFD6420E-079F-A506-B659-263FD22A90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32694" y="4565835"/>
                <a:ext cx="4266494" cy="77264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05E4DB04-4911-7717-3A41-117C18D1076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27990" y="5443249"/>
                <a:ext cx="3086520" cy="4677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𝑅𝐻𝑆</m:t>
                    </m:r>
                  </m:oMath>
                </a14:m>
                <a:r>
                  <a:rPr lang="en-AU" sz="2000" dirty="0"/>
                  <a:t> (Proved)</a:t>
                </a:r>
              </a:p>
            </p:txBody>
          </p:sp>
        </mc:Choice>
        <mc:Fallback xmlns=""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05E4DB04-4911-7717-3A41-117C18D107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990" y="5443249"/>
                <a:ext cx="3086520" cy="467770"/>
              </a:xfrm>
              <a:prstGeom prst="rect">
                <a:avLst/>
              </a:prstGeom>
              <a:blipFill>
                <a:blip r:embed="rId8"/>
                <a:stretch>
                  <a:fillRect t="-14286" b="-129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1854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7" grpId="0"/>
      <p:bldP spid="14" grpId="0"/>
      <p:bldP spid="15" grpId="0"/>
      <p:bldP spid="16" grpId="0"/>
      <p:bldP spid="17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9E208A8-F3B5-438E-82E4-AA5407C3C503}"/>
              </a:ext>
            </a:extLst>
          </p:cNvPr>
          <p:cNvSpPr txBox="1"/>
          <p:nvPr/>
        </p:nvSpPr>
        <p:spPr>
          <a:xfrm>
            <a:off x="0" y="-6605"/>
            <a:ext cx="2989977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Sadler Ex 9B Q1</a:t>
            </a:r>
            <a:endParaRPr lang="en-A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-1" y="734527"/>
                <a:ext cx="9547857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/>
                  <a:t>Prove: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(360°+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734527"/>
                <a:ext cx="9547857" cy="511370"/>
              </a:xfrm>
              <a:prstGeom prst="rect">
                <a:avLst/>
              </a:prstGeom>
              <a:blipFill>
                <a:blip r:embed="rId2"/>
                <a:stretch>
                  <a:fillRect l="-958" t="-16667" b="-95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BD39AF86-31DC-734C-5DBD-7934E24DD292}"/>
              </a:ext>
            </a:extLst>
          </p:cNvPr>
          <p:cNvSpPr txBox="1">
            <a:spLocks/>
          </p:cNvSpPr>
          <p:nvPr/>
        </p:nvSpPr>
        <p:spPr>
          <a:xfrm>
            <a:off x="0" y="1190956"/>
            <a:ext cx="2053193" cy="5113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AU" sz="2400" b="1" dirty="0"/>
              <a:t>Proof: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ontent Placeholder 2">
                <a:extLst>
                  <a:ext uri="{FF2B5EF4-FFF2-40B4-BE49-F238E27FC236}">
                    <a16:creationId xmlns:a16="http://schemas.microsoft.com/office/drawing/2014/main" id="{E4AFFCCF-0A88-512E-F184-9D96C86FE6D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61563" y="1620723"/>
                <a:ext cx="6345986" cy="7296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000" b="0" dirty="0"/>
                  <a:t>LHS =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(360°+</m:t>
                        </m:r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en-AU" sz="2000" dirty="0"/>
              </a:p>
            </p:txBody>
          </p:sp>
        </mc:Choice>
        <mc:Fallback xmlns="">
          <p:sp>
            <p:nvSpPr>
              <p:cNvPr id="27" name="Content Placeholder 2">
                <a:extLst>
                  <a:ext uri="{FF2B5EF4-FFF2-40B4-BE49-F238E27FC236}">
                    <a16:creationId xmlns:a16="http://schemas.microsoft.com/office/drawing/2014/main" id="{E4AFFCCF-0A88-512E-F184-9D96C86FE6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563" y="1620723"/>
                <a:ext cx="6345986" cy="729604"/>
              </a:xfrm>
              <a:prstGeom prst="rect">
                <a:avLst/>
              </a:prstGeom>
              <a:blipFill>
                <a:blip r:embed="rId3"/>
                <a:stretch>
                  <a:fillRect l="-1057" t="-91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3D882F55-5D70-CE68-24EF-A966ECA965D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3374" y="2103181"/>
                <a:ext cx="4432745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(360°)</m:t>
                          </m:r>
                        </m:e>
                      </m:func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(360°)</m:t>
                          </m:r>
                        </m:e>
                      </m:func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3D882F55-5D70-CE68-24EF-A966ECA965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374" y="2103181"/>
                <a:ext cx="4432745" cy="5113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CD840DC0-3F2B-CDDA-2A2D-3CFF9AF3C70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36375" y="2570995"/>
                <a:ext cx="2905885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(1)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CD840DC0-3F2B-CDDA-2A2D-3CFF9AF3C7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375" y="2570995"/>
                <a:ext cx="2905885" cy="5113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54C5CFA1-CA63-8FB8-B6D2-3DB7310310B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8181" y="3078091"/>
                <a:ext cx="1701136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54C5CFA1-CA63-8FB8-B6D2-3DB7310310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81" y="3078091"/>
                <a:ext cx="1701136" cy="5113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12B7202E-6AFF-4A55-BA8F-C5A4724A092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36375" y="3545905"/>
                <a:ext cx="3086520" cy="4677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𝑅𝐻𝑆</m:t>
                    </m:r>
                  </m:oMath>
                </a14:m>
                <a:r>
                  <a:rPr lang="en-AU" sz="2000" dirty="0"/>
                  <a:t> (Proved)</a:t>
                </a:r>
              </a:p>
            </p:txBody>
          </p:sp>
        </mc:Choice>
        <mc:Fallback xmlns="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12B7202E-6AFF-4A55-BA8F-C5A4724A09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375" y="3545905"/>
                <a:ext cx="3086520" cy="467770"/>
              </a:xfrm>
              <a:prstGeom prst="rect">
                <a:avLst/>
              </a:prstGeom>
              <a:blipFill>
                <a:blip r:embed="rId7"/>
                <a:stretch>
                  <a:fillRect t="-14474" b="-263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9904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7" grpId="0"/>
      <p:bldP spid="20" grpId="0"/>
      <p:bldP spid="12" grpId="0"/>
      <p:bldP spid="14" grpId="0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19034</TotalTime>
  <Words>656</Words>
  <Application>Microsoft Office PowerPoint</Application>
  <PresentationFormat>Widescreen</PresentationFormat>
  <Paragraphs>113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Office Theme</vt:lpstr>
      <vt:lpstr>Trigonometrical Identities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Sadler Ex 9B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Vectors</dc:title>
  <dc:creator>Microsoft account</dc:creator>
  <cp:lastModifiedBy>TAN Mei Yi [Harrisdale Senior High School]</cp:lastModifiedBy>
  <cp:revision>330</cp:revision>
  <dcterms:created xsi:type="dcterms:W3CDTF">2022-03-14T04:08:53Z</dcterms:created>
  <dcterms:modified xsi:type="dcterms:W3CDTF">2022-06-28T06:19:07Z</dcterms:modified>
</cp:coreProperties>
</file>